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1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7175" cy="4000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10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k-SK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3425" cy="527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sk-SK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3425" cy="527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sk-SK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3425" cy="527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sk-SK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3425" cy="527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A2D9A5A-C314-4724-B70D-DCFFF2884EB2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BE1900-3053-48D2-84F2-3D89D241B5CB}" type="slidenum">
              <a:rPr lang="sk-SK"/>
              <a:pPr/>
              <a:t>1</a:t>
            </a:fld>
            <a:endParaRPr lang="sk-SK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60C8A6-37CC-4CA3-A776-420F72BCE886}" type="slidenum">
              <a:rPr lang="sk-SK"/>
              <a:pPr/>
              <a:t>2</a:t>
            </a:fld>
            <a:endParaRPr lang="sk-SK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90000" tIns="45000" rIns="90000" bIns="45000"/>
          <a:lstStyle/>
          <a:p>
            <a:pPr marL="215900" indent="-207963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sk-SK" sz="2000">
                <a:latin typeface="Arial" charset="0"/>
                <a:ea typeface="Microsoft YaHei" charset="-122"/>
              </a:rPr>
              <a:t>kliknutím na názov pribudne rozklad zapísaný číslom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694C6D2-CC32-4520-9DCE-0F1FBD147EE4}" type="slidenum">
              <a:rPr lang="sk-SK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sk-SK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67FE74-1FAF-4BDE-9324-F240672309BA}" type="slidenum">
              <a:rPr lang="sk-SK"/>
              <a:pPr/>
              <a:t>3</a:t>
            </a:fld>
            <a:endParaRPr lang="sk-SK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D90F61-02A4-4D0D-8613-5FF535E8BDB4}" type="slidenum">
              <a:rPr lang="sk-SK"/>
              <a:pPr/>
              <a:t>4</a:t>
            </a:fld>
            <a:endParaRPr lang="sk-SK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C59E4B-87C0-4873-8BA6-11ABC7BD3531}" type="slidenum">
              <a:rPr lang="sk-SK"/>
              <a:pPr/>
              <a:t>5</a:t>
            </a:fld>
            <a:endParaRPr lang="sk-SK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24B948-16EE-4304-AC9D-C54441DE092F}" type="slidenum">
              <a:rPr lang="sk-SK"/>
              <a:pPr/>
              <a:t>6</a:t>
            </a:fld>
            <a:endParaRPr lang="sk-SK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90000" tIns="45000" rIns="90000" bIns="45000"/>
          <a:lstStyle/>
          <a:p>
            <a:pPr marL="215900" indent="-207963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sk-SK" sz="2000">
                <a:latin typeface="Arial" charset="0"/>
                <a:ea typeface="Microsoft YaHei" charset="-122"/>
              </a:rPr>
              <a:t>Kliknutím na správnu dvojicu sa rovnako zafarbí.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6CDB26E-47FB-499E-94A3-283CCE62A21F}" type="slidenum">
              <a:rPr lang="sk-SK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sk-SK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141E6D-E205-4AC5-96D6-73BFA80C3A0A}" type="slidenum">
              <a:rPr lang="sk-SK"/>
              <a:pPr/>
              <a:t>7</a:t>
            </a:fld>
            <a:endParaRPr lang="sk-SK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90000" tIns="45000" rIns="90000" bIns="45000"/>
          <a:lstStyle/>
          <a:p>
            <a:pPr marL="215900" indent="-207963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sk-SK" sz="2000">
                <a:latin typeface="Arial" charset="0"/>
                <a:ea typeface="Microsoft YaHei" charset="-122"/>
              </a:rPr>
              <a:t>Kliknutím na hlavné číslo rozkladu, nesprávny rozklad zmizne.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13A37A2-E5B8-46BF-8A00-A24B42B0F29A}" type="slidenum">
              <a:rPr lang="sk-SK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sk-SK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B90396-3988-4CD9-A581-9847F918F28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0A96DC-3D2B-45BA-91EE-429A76B1EE5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4638" y="1604963"/>
            <a:ext cx="2054225" cy="45180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5038" cy="45180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1FFBFE-3F7B-4500-8BA6-B167346E92A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4463" cy="146208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25663" cy="357188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25663" cy="357188"/>
          </a:xfrm>
        </p:spPr>
        <p:txBody>
          <a:bodyPr/>
          <a:lstStyle>
            <a:lvl1pPr>
              <a:defRPr/>
            </a:lvl1pPr>
          </a:lstStyle>
          <a:p>
            <a:fld id="{1845BFA9-3B4F-4AB1-BB1E-C313BBD1572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FE824BD-EDB8-42A0-8BE9-0CD99378C6D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108B2C-15B4-4AC3-99AF-BE2705CCADA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961DF9-1C40-4763-91CB-7C00E0E9651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630B58-FC00-4037-8AE5-37566463981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821832-B6EC-4103-A06B-3A66F9F0524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458648-6070-4458-9F31-20902AF137E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8E4803-CAE2-4273-BD6E-A9FB202536C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A809B5-067E-4257-A5A6-7F1F34B4BCF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B32A260-0DC0-4661-A2EB-6ADC1A4E409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D0A767-4CEF-46C5-894D-8A7DB864837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D3ABDA-40E9-4CB3-9E66-231F7780E73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70675" y="476250"/>
            <a:ext cx="2070100" cy="564673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61075" cy="564673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4685095-8040-45D2-BA44-EE17CFBCC35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6FEF3D-38D7-4729-B80E-DAD75BD773C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9DD9700-1B9C-47E6-8B01-BAD163790CA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AFCE7A-F6B8-4A92-83FD-E45BC1946C7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6A9473-34A9-4088-A6D6-AF4C107824A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203CD2-8BA8-4717-809A-6D9399C1587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C412C5-8058-461D-8D27-A608808FDC8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97843FB-9A30-40B2-BC66-5592A8DC110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46379DC-6462-4AF6-AC2D-89FFE4FEB80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4F2B7D-05D7-4DCF-9C3A-160F7A53C38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CBFCFB9-3E8D-4B8D-85AC-33FEBD1391C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A7B888-C5CB-4140-AC99-041E85D958A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4638" y="273050"/>
            <a:ext cx="2054225" cy="584993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5038" cy="584993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ADA559-2B3F-4C0B-8784-B20087C6B45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6A2425D-7E11-42CE-849E-5A4CBE3CAEF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C0ECFA-285A-40DB-84A0-DE321D801D4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CFF00D9-52E0-4309-84F9-CACA924EB5D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992F9C-B42D-4A1D-9F6B-4F2940DE1B9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446F83-42BE-4B3E-8BB0-BAEB1FD4592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10.5.20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C46A7B3-61FC-4FE0-99E4-18683D57221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7451725" y="4365625"/>
            <a:ext cx="1223963" cy="431800"/>
          </a:xfrm>
          <a:prstGeom prst="ellipse">
            <a:avLst/>
          </a:prstGeom>
          <a:gradFill rotWithShape="0">
            <a:gsLst>
              <a:gs pos="0">
                <a:srgbClr val="D99694"/>
              </a:gs>
              <a:gs pos="100000">
                <a:srgbClr val="FFFFCC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>
                <a:solidFill>
                  <a:srgbClr val="FFFFFF"/>
                </a:solidFill>
                <a:latin typeface="Calibri" charset="0"/>
              </a:rPr>
              <a:t>SPÄŤ</a:t>
            </a: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7451725" y="3789363"/>
            <a:ext cx="1223963" cy="431800"/>
          </a:xfrm>
          <a:prstGeom prst="ellipse">
            <a:avLst/>
          </a:prstGeom>
          <a:gradFill rotWithShape="0">
            <a:gsLst>
              <a:gs pos="0">
                <a:srgbClr val="D99694"/>
              </a:gs>
              <a:gs pos="100000">
                <a:srgbClr val="FFFFCC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>
                <a:solidFill>
                  <a:srgbClr val="FFFFFF"/>
                </a:solidFill>
                <a:latin typeface="Calibri" charset="0"/>
              </a:rPr>
              <a:t>ĎALEJ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4463" cy="1462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titulku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5663" cy="3571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k-SK"/>
              <a:t>10.5.20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5663" cy="3571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F0EF82E-8D57-4A80-8AF1-1613AE5138E1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18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  <a:p>
            <a:pPr lvl="4"/>
            <a:r>
              <a:rPr lang="en-GB" smtClean="0"/>
              <a:t>Ȏsma úroveň textu</a:t>
            </a:r>
          </a:p>
          <a:p>
            <a:pPr lvl="4"/>
            <a:r>
              <a:rPr lang="en-GB" smtClean="0"/>
              <a:t>Deviata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7451725" y="4365625"/>
            <a:ext cx="1223963" cy="431800"/>
          </a:xfrm>
          <a:prstGeom prst="ellipse">
            <a:avLst/>
          </a:prstGeom>
          <a:gradFill rotWithShape="0">
            <a:gsLst>
              <a:gs pos="0">
                <a:srgbClr val="D99694"/>
              </a:gs>
              <a:gs pos="100000">
                <a:srgbClr val="FFFFCC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>
                <a:solidFill>
                  <a:srgbClr val="FFFFFF"/>
                </a:solidFill>
                <a:latin typeface="Calibri" charset="0"/>
              </a:rPr>
              <a:t>SPÄŤ</a:t>
            </a: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7451725" y="3789363"/>
            <a:ext cx="1223963" cy="431800"/>
          </a:xfrm>
          <a:prstGeom prst="ellipse">
            <a:avLst/>
          </a:prstGeom>
          <a:gradFill rotWithShape="0">
            <a:gsLst>
              <a:gs pos="0">
                <a:srgbClr val="D99694"/>
              </a:gs>
              <a:gs pos="100000">
                <a:srgbClr val="FFFFCC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>
                <a:solidFill>
                  <a:srgbClr val="FFFFFF"/>
                </a:solidFill>
                <a:latin typeface="Calibri" charset="0"/>
              </a:rPr>
              <a:t>ĎALEJ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83575" cy="933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titulku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5663" cy="3571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sk-SK"/>
              <a:t>10.5.20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5663" cy="3571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3D6DBB5F-0057-4F5B-A058-B456A20C4E9B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18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  <a:p>
            <a:pPr lvl="4"/>
            <a:r>
              <a:rPr lang="en-GB" smtClean="0"/>
              <a:t>Ȏsma úroveň textu</a:t>
            </a:r>
          </a:p>
          <a:p>
            <a:pPr lvl="4"/>
            <a:r>
              <a:rPr lang="en-GB" smtClean="0"/>
              <a:t>Deviata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7451725" y="4365625"/>
            <a:ext cx="1223963" cy="431800"/>
          </a:xfrm>
          <a:prstGeom prst="ellipse">
            <a:avLst/>
          </a:prstGeom>
          <a:gradFill rotWithShape="0">
            <a:gsLst>
              <a:gs pos="0">
                <a:srgbClr val="D99694"/>
              </a:gs>
              <a:gs pos="100000">
                <a:srgbClr val="FFFFCC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>
                <a:solidFill>
                  <a:srgbClr val="FFFFFF"/>
                </a:solidFill>
                <a:latin typeface="Calibri" charset="0"/>
              </a:rPr>
              <a:t>SPÄŤ</a:t>
            </a:r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7451725" y="3789363"/>
            <a:ext cx="1223963" cy="431800"/>
          </a:xfrm>
          <a:prstGeom prst="ellipse">
            <a:avLst/>
          </a:prstGeom>
          <a:gradFill rotWithShape="0">
            <a:gsLst>
              <a:gs pos="0">
                <a:srgbClr val="D99694"/>
              </a:gs>
              <a:gs pos="100000">
                <a:srgbClr val="FFFFCC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>
                <a:solidFill>
                  <a:srgbClr val="FFFFFF"/>
                </a:solidFill>
                <a:latin typeface="Calibri" charset="0"/>
              </a:rPr>
              <a:t>ĎALEJ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5663" cy="3571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sk-SK"/>
              <a:t>10.5.20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5663" cy="3571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FF4A9A5A-58C9-4845-88BF-A0353B50A4DD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1663" cy="1136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titulku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18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  <a:p>
            <a:pPr lvl="4"/>
            <a:r>
              <a:rPr lang="en-GB" smtClean="0"/>
              <a:t>Ȏsma úroveň textu</a:t>
            </a:r>
          </a:p>
          <a:p>
            <a:pPr lvl="4"/>
            <a:r>
              <a:rPr lang="en-GB" smtClean="0"/>
              <a:t>Deviata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360363"/>
            <a:ext cx="8640763" cy="147002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b="1" dirty="0" err="1" smtClean="0">
                <a:solidFill>
                  <a:srgbClr val="4F6228"/>
                </a:solidFill>
              </a:rPr>
              <a:t>Magyar</a:t>
            </a:r>
            <a:r>
              <a:rPr lang="sk-SK" sz="3200" b="1" dirty="0" smtClean="0">
                <a:solidFill>
                  <a:srgbClr val="4F6228"/>
                </a:solidFill>
              </a:rPr>
              <a:t> </a:t>
            </a:r>
            <a:r>
              <a:rPr lang="sk-SK" sz="3200" b="1" dirty="0" err="1" smtClean="0">
                <a:solidFill>
                  <a:srgbClr val="4F6228"/>
                </a:solidFill>
              </a:rPr>
              <a:t>Tannyelv</a:t>
            </a:r>
            <a:r>
              <a:rPr lang="hu-HU" sz="3200" b="1" dirty="0" smtClean="0">
                <a:solidFill>
                  <a:srgbClr val="4F6228"/>
                </a:solidFill>
              </a:rPr>
              <a:t>ű Speciális Alapiskola Rimaszombat</a:t>
            </a:r>
            <a:endParaRPr lang="sk-SK" sz="3200" b="1" dirty="0">
              <a:solidFill>
                <a:srgbClr val="4F6228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5935663" cy="1752600"/>
          </a:xfrm>
          <a:ln/>
        </p:spPr>
        <p:txBody>
          <a:bodyPr lIns="90000" tIns="45000" rIns="90000" bIns="45000"/>
          <a:lstStyle/>
          <a:p>
            <a:pPr marL="0" indent="0"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k-SK" sz="2000">
              <a:solidFill>
                <a:srgbClr val="4F6228"/>
              </a:solidFill>
            </a:endParaRPr>
          </a:p>
          <a:p>
            <a:pPr marL="0" indent="0"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k-SK" sz="2000">
              <a:solidFill>
                <a:srgbClr val="4F6228"/>
              </a:solidFill>
            </a:endParaRPr>
          </a:p>
          <a:p>
            <a:pPr marL="0" indent="0"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k-SK" sz="2000">
              <a:solidFill>
                <a:srgbClr val="4F6228"/>
              </a:solidFill>
            </a:endParaRPr>
          </a:p>
          <a:p>
            <a:pPr marL="0" indent="0"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k-SK" sz="2000">
              <a:solidFill>
                <a:srgbClr val="4F6228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63600" y="1635125"/>
            <a:ext cx="7272338" cy="4332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000" b="1" dirty="0" err="1" smtClean="0">
                <a:solidFill>
                  <a:srgbClr val="4F6228"/>
                </a:solidFill>
                <a:latin typeface="Calibri" charset="0"/>
              </a:rPr>
              <a:t>Tantárgy</a:t>
            </a:r>
            <a:r>
              <a:rPr lang="sk-SK" sz="4000" b="1" dirty="0" smtClean="0">
                <a:solidFill>
                  <a:srgbClr val="4F6228"/>
                </a:solidFill>
                <a:latin typeface="Calibri" charset="0"/>
              </a:rPr>
              <a:t>: </a:t>
            </a:r>
            <a:r>
              <a:rPr lang="sk-SK" sz="4000" b="1" dirty="0">
                <a:solidFill>
                  <a:srgbClr val="4F6228"/>
                </a:solidFill>
                <a:latin typeface="Calibri" charset="0"/>
              </a:rPr>
              <a:t>Matematika  </a:t>
            </a: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sz="4000" b="1" dirty="0">
              <a:solidFill>
                <a:srgbClr val="4F6228"/>
              </a:solidFill>
              <a:latin typeface="Calibri" charset="0"/>
            </a:endParaRP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000" b="1" dirty="0" smtClean="0">
                <a:solidFill>
                  <a:srgbClr val="4F6228"/>
                </a:solidFill>
                <a:latin typeface="Calibri" charset="0"/>
              </a:rPr>
              <a:t>  </a:t>
            </a:r>
            <a:r>
              <a:rPr lang="sk-SK" sz="4000" b="1" dirty="0">
                <a:solidFill>
                  <a:srgbClr val="4F6228"/>
                </a:solidFill>
                <a:latin typeface="Calibri" charset="0"/>
              </a:rPr>
              <a:t>2, 3, 4, </a:t>
            </a:r>
            <a:r>
              <a:rPr lang="sk-SK" sz="4000" b="1" dirty="0" smtClean="0">
                <a:solidFill>
                  <a:srgbClr val="4F6228"/>
                </a:solidFill>
                <a:latin typeface="Calibri" charset="0"/>
              </a:rPr>
              <a:t>5 </a:t>
            </a:r>
            <a:r>
              <a:rPr lang="sk-SK" sz="4000" b="1" dirty="0" err="1" smtClean="0">
                <a:solidFill>
                  <a:srgbClr val="4F6228"/>
                </a:solidFill>
                <a:latin typeface="Calibri" charset="0"/>
              </a:rPr>
              <a:t>számok</a:t>
            </a:r>
            <a:r>
              <a:rPr lang="sk-SK" sz="4000" b="1" dirty="0" smtClean="0">
                <a:solidFill>
                  <a:srgbClr val="4F6228"/>
                </a:solidFill>
                <a:latin typeface="Calibri" charset="0"/>
              </a:rPr>
              <a:t> </a:t>
            </a:r>
            <a:r>
              <a:rPr lang="sk-SK" sz="4000" b="1" dirty="0" err="1" smtClean="0">
                <a:solidFill>
                  <a:srgbClr val="4F6228"/>
                </a:solidFill>
                <a:latin typeface="Calibri" charset="0"/>
              </a:rPr>
              <a:t>felbontása</a:t>
            </a:r>
            <a:r>
              <a:rPr lang="sk-SK" sz="4000" b="1" dirty="0" smtClean="0">
                <a:solidFill>
                  <a:srgbClr val="4F6228"/>
                </a:solidFill>
                <a:latin typeface="Calibri" charset="0"/>
              </a:rPr>
              <a:t> </a:t>
            </a:r>
            <a:endParaRPr lang="sk-SK" sz="4000" b="1" dirty="0">
              <a:solidFill>
                <a:srgbClr val="4F6228"/>
              </a:solidFill>
              <a:latin typeface="Calibri" charset="0"/>
            </a:endParaRP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sz="4000" b="1" dirty="0">
              <a:solidFill>
                <a:srgbClr val="4F6228"/>
              </a:solidFill>
              <a:latin typeface="Calibri" charset="0"/>
            </a:endParaRP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000" b="1" dirty="0" err="1" smtClean="0">
                <a:solidFill>
                  <a:srgbClr val="4F6228"/>
                </a:solidFill>
                <a:latin typeface="Calibri" charset="0"/>
              </a:rPr>
              <a:t>Évfolyam</a:t>
            </a:r>
            <a:r>
              <a:rPr lang="sk-SK" sz="4000" b="1" dirty="0" smtClean="0">
                <a:solidFill>
                  <a:srgbClr val="4F6228"/>
                </a:solidFill>
                <a:latin typeface="Calibri" charset="0"/>
              </a:rPr>
              <a:t> </a:t>
            </a:r>
            <a:r>
              <a:rPr lang="sk-SK" sz="4000" b="1" dirty="0" smtClean="0">
                <a:solidFill>
                  <a:srgbClr val="4F6228"/>
                </a:solidFill>
                <a:latin typeface="Calibri" charset="0"/>
              </a:rPr>
              <a:t>: </a:t>
            </a:r>
            <a:r>
              <a:rPr lang="sk-SK" sz="4000" b="1" dirty="0">
                <a:solidFill>
                  <a:srgbClr val="4F6228"/>
                </a:solidFill>
                <a:latin typeface="Calibri" charset="0"/>
              </a:rPr>
              <a:t>1 </a:t>
            </a: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sz="4000" b="1" dirty="0">
              <a:solidFill>
                <a:srgbClr val="4F6228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291513" cy="9413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400" b="1" dirty="0" err="1" smtClean="0">
                <a:solidFill>
                  <a:srgbClr val="4F6228"/>
                </a:solidFill>
              </a:rPr>
              <a:t>Felbontjuk</a:t>
            </a:r>
            <a:r>
              <a:rPr lang="sk-SK" sz="4400" b="1" dirty="0" smtClean="0">
                <a:solidFill>
                  <a:srgbClr val="4F6228"/>
                </a:solidFill>
              </a:rPr>
              <a:t> a 2-es </a:t>
            </a:r>
            <a:r>
              <a:rPr lang="sk-SK" sz="4400" b="1" dirty="0" err="1" smtClean="0">
                <a:solidFill>
                  <a:srgbClr val="4F6228"/>
                </a:solidFill>
              </a:rPr>
              <a:t>számot</a:t>
            </a:r>
            <a:endParaRPr lang="sk-SK" sz="4400" b="1" dirty="0">
              <a:solidFill>
                <a:srgbClr val="4F6228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908175" y="1917700"/>
            <a:ext cx="1008063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116013" y="3101975"/>
            <a:ext cx="1008062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033588" y="2133600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509838" y="2565400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511300" y="3498850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832475" y="1871663"/>
            <a:ext cx="1008063" cy="100806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600" b="1">
                <a:solidFill>
                  <a:srgbClr val="000000"/>
                </a:solidFill>
                <a:latin typeface="Calc" charset="0"/>
              </a:rPr>
              <a:t> </a:t>
            </a:r>
            <a:r>
              <a:rPr lang="sk-SK" sz="6000" b="1">
                <a:solidFill>
                  <a:srgbClr val="000000"/>
                </a:solidFill>
                <a:latin typeface="Calc" charset="0"/>
              </a:rPr>
              <a:t>2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790825" y="3122613"/>
            <a:ext cx="1008063" cy="100806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3240088" y="3527425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895850" y="3168650"/>
            <a:ext cx="1008063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600" b="1">
                <a:solidFill>
                  <a:srgbClr val="000000"/>
                </a:solidFill>
                <a:latin typeface="Calc" charset="0"/>
              </a:rPr>
              <a:t> </a:t>
            </a:r>
            <a:r>
              <a:rPr lang="sk-SK" sz="6000" b="1">
                <a:solidFill>
                  <a:srgbClr val="000000"/>
                </a:solidFill>
                <a:latin typeface="Calc" charset="0"/>
              </a:rPr>
              <a:t>1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408738" y="3168650"/>
            <a:ext cx="1008062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600" b="1">
                <a:solidFill>
                  <a:srgbClr val="000000"/>
                </a:solidFill>
                <a:latin typeface="Calc" charset="0"/>
              </a:rPr>
              <a:t> </a:t>
            </a:r>
            <a:r>
              <a:rPr lang="sk-SK" sz="6000" b="1">
                <a:solidFill>
                  <a:srgbClr val="000000"/>
                </a:solidFill>
                <a:latin typeface="Calc" charset="0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291513" cy="9413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400" b="1" dirty="0" err="1" smtClean="0">
                <a:solidFill>
                  <a:srgbClr val="4F6228"/>
                </a:solidFill>
              </a:rPr>
              <a:t>Felbontjuk</a:t>
            </a:r>
            <a:r>
              <a:rPr lang="sk-SK" sz="4400" b="1" dirty="0" smtClean="0">
                <a:solidFill>
                  <a:srgbClr val="4F6228"/>
                </a:solidFill>
              </a:rPr>
              <a:t> a </a:t>
            </a:r>
            <a:r>
              <a:rPr lang="sk-SK" sz="4400" b="1" dirty="0" smtClean="0">
                <a:solidFill>
                  <a:srgbClr val="4F6228"/>
                </a:solidFill>
              </a:rPr>
              <a:t>3-as </a:t>
            </a:r>
            <a:r>
              <a:rPr lang="sk-SK" sz="4400" b="1" dirty="0" err="1" smtClean="0">
                <a:solidFill>
                  <a:srgbClr val="4F6228"/>
                </a:solidFill>
              </a:rPr>
              <a:t>számot</a:t>
            </a:r>
            <a:endParaRPr lang="sk-SK" sz="4400" b="1" dirty="0">
              <a:solidFill>
                <a:srgbClr val="4F6228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908175" y="1651000"/>
            <a:ext cx="1008063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16013" y="2836863"/>
            <a:ext cx="1008062" cy="100806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016125" y="1773238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600325" y="2349500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303463" y="2046288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123950" y="4076700"/>
            <a:ext cx="1008063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716213" y="4076700"/>
            <a:ext cx="1008062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295400" y="4221163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727200" y="4724400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511300" y="3232150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735263" y="2879725"/>
            <a:ext cx="1008062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2879725" y="3095625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3311525" y="3527425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3168650" y="4535488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5327650" y="1584325"/>
            <a:ext cx="1008063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6000" b="1">
                <a:solidFill>
                  <a:srgbClr val="000000"/>
                </a:solidFill>
                <a:latin typeface="Calibri" charset="0"/>
              </a:rPr>
              <a:t> 3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606925" y="2879725"/>
            <a:ext cx="1008063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6000" b="1">
                <a:solidFill>
                  <a:srgbClr val="000000"/>
                </a:solidFill>
                <a:latin typeface="Calibri" charset="0"/>
              </a:rPr>
              <a:t> 1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048375" y="2879725"/>
            <a:ext cx="1008063" cy="10080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6000" b="1">
                <a:solidFill>
                  <a:srgbClr val="000000"/>
                </a:solidFill>
                <a:latin typeface="Calibri" charset="0"/>
              </a:rPr>
              <a:t> 2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4606925" y="4176713"/>
            <a:ext cx="1008063" cy="100806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6000" b="1">
                <a:solidFill>
                  <a:srgbClr val="000000"/>
                </a:solidFill>
                <a:latin typeface="Calibri" charset="0"/>
              </a:rPr>
              <a:t> 2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6048375" y="4176713"/>
            <a:ext cx="1008063" cy="100806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6000" b="1">
                <a:solidFill>
                  <a:srgbClr val="000000"/>
                </a:solidFill>
                <a:latin typeface="Calibri" charset="0"/>
              </a:rPr>
              <a:t>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291513" cy="9413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400" b="1" dirty="0" err="1" smtClean="0">
                <a:solidFill>
                  <a:srgbClr val="4F6228"/>
                </a:solidFill>
              </a:rPr>
              <a:t>Felbontjuk</a:t>
            </a:r>
            <a:r>
              <a:rPr lang="sk-SK" sz="4400" b="1" dirty="0" smtClean="0">
                <a:solidFill>
                  <a:srgbClr val="4F6228"/>
                </a:solidFill>
              </a:rPr>
              <a:t> a </a:t>
            </a:r>
            <a:r>
              <a:rPr lang="sk-SK" sz="4400" b="1" dirty="0" smtClean="0">
                <a:solidFill>
                  <a:srgbClr val="4F6228"/>
                </a:solidFill>
              </a:rPr>
              <a:t>4-es </a:t>
            </a:r>
            <a:r>
              <a:rPr lang="sk-SK" sz="4400" b="1" dirty="0" err="1" smtClean="0">
                <a:solidFill>
                  <a:srgbClr val="4F6228"/>
                </a:solidFill>
              </a:rPr>
              <a:t>számot</a:t>
            </a:r>
            <a:endParaRPr lang="sk-SK" sz="4400" b="1" dirty="0">
              <a:solidFill>
                <a:srgbClr val="4F6228"/>
              </a:solidFill>
            </a:endParaRPr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116013" y="1376363"/>
            <a:ext cx="2600325" cy="4635500"/>
            <a:chOff x="703" y="867"/>
            <a:chExt cx="1638" cy="29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1202" y="867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703" y="1613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1706" y="1613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270" y="945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638" y="1307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708" y="2395"/>
              <a:ext cx="630" cy="629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711" y="2395"/>
              <a:ext cx="630" cy="629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1270" y="1307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1638" y="945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703" y="3157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771" y="3234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1139" y="3597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952" y="3406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1711" y="3157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952" y="1864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771" y="2482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1116" y="2794"/>
              <a:ext cx="131" cy="131"/>
            </a:xfrm>
            <a:prstGeom prst="ellipse">
              <a:avLst/>
            </a:prstGeom>
            <a:solidFill>
              <a:srgbClr val="000000"/>
            </a:soli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8212" name="Group 20"/>
          <p:cNvGrpSpPr>
            <a:grpSpLocks/>
          </p:cNvGrpSpPr>
          <p:nvPr/>
        </p:nvGrpSpPr>
        <p:grpSpPr bwMode="auto">
          <a:xfrm>
            <a:off x="4356100" y="1376363"/>
            <a:ext cx="2600325" cy="4635500"/>
            <a:chOff x="2744" y="867"/>
            <a:chExt cx="1638" cy="2920"/>
          </a:xfrm>
        </p:grpSpPr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3243" y="867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sk-SK" sz="6000" b="1">
                  <a:solidFill>
                    <a:srgbClr val="000000"/>
                  </a:solidFill>
                  <a:latin typeface="Calibri" charset="0"/>
                </a:rPr>
                <a:t>4</a:t>
              </a: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2744" y="1613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sk-SK" sz="6000" b="1">
                  <a:solidFill>
                    <a:srgbClr val="000000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3747" y="1613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2749" y="2395"/>
              <a:ext cx="630" cy="629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sk-SK" sz="6000" b="1">
                  <a:solidFill>
                    <a:srgbClr val="000000"/>
                  </a:solidFill>
                  <a:latin typeface="Calibri" charset="0"/>
                </a:rPr>
                <a:t>2</a:t>
              </a: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3752" y="2395"/>
              <a:ext cx="630" cy="629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2744" y="3157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sk-SK" sz="6000" b="1">
                  <a:solidFill>
                    <a:srgbClr val="000000"/>
                  </a:solidFill>
                  <a:latin typeface="Calibri" charset="0"/>
                </a:rPr>
                <a:t>3</a:t>
              </a:r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3752" y="3157"/>
              <a:ext cx="630" cy="63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2879725" y="3095625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3095625" y="2879725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3384550" y="2663825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2879725" y="3959225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3240088" y="4464050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3095625" y="5472113"/>
            <a:ext cx="215900" cy="215900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191250" y="2560638"/>
            <a:ext cx="566738" cy="1004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6000" b="1">
                <a:solidFill>
                  <a:srgbClr val="000000"/>
                </a:solidFill>
                <a:latin typeface="Calibri" charset="0"/>
              </a:rPr>
              <a:t>3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191250" y="3743325"/>
            <a:ext cx="566738" cy="1004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60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191250" y="5011738"/>
            <a:ext cx="566738" cy="1004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60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par>
              <p:cTn id="2" fill="hold" nodeType="interactiveSeq"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9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291513" cy="9413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400" b="1" dirty="0" err="1" smtClean="0">
                <a:solidFill>
                  <a:srgbClr val="4F6228"/>
                </a:solidFill>
              </a:rPr>
              <a:t>Felbontjuk</a:t>
            </a:r>
            <a:r>
              <a:rPr lang="sk-SK" sz="4400" b="1" dirty="0" smtClean="0">
                <a:solidFill>
                  <a:srgbClr val="4F6228"/>
                </a:solidFill>
              </a:rPr>
              <a:t> </a:t>
            </a:r>
            <a:r>
              <a:rPr lang="sk-SK" sz="4400" b="1" dirty="0" err="1" smtClean="0">
                <a:solidFill>
                  <a:srgbClr val="4F6228"/>
                </a:solidFill>
              </a:rPr>
              <a:t>az</a:t>
            </a:r>
            <a:r>
              <a:rPr lang="sk-SK" sz="4400" b="1" dirty="0" smtClean="0">
                <a:solidFill>
                  <a:srgbClr val="4F6228"/>
                </a:solidFill>
              </a:rPr>
              <a:t> 5-ös </a:t>
            </a:r>
            <a:r>
              <a:rPr lang="sk-SK" sz="4400" b="1" dirty="0" err="1" smtClean="0">
                <a:solidFill>
                  <a:srgbClr val="4F6228"/>
                </a:solidFill>
              </a:rPr>
              <a:t>számot</a:t>
            </a:r>
            <a:endParaRPr lang="sk-SK" sz="4400" b="1" dirty="0">
              <a:solidFill>
                <a:srgbClr val="4F6228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132013" y="13763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36688" y="241617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833688" y="241617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225675" y="1484313"/>
            <a:ext cx="188913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738438" y="1989138"/>
            <a:ext cx="188912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444625" y="350520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840038" y="350520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2225675" y="1989138"/>
            <a:ext cx="188913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738438" y="1484313"/>
            <a:ext cx="188912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436688" y="456565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1531938" y="4672013"/>
            <a:ext cx="188912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2044700" y="5178425"/>
            <a:ext cx="188913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1784350" y="4913313"/>
            <a:ext cx="188913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840038" y="456565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1784350" y="2763838"/>
            <a:ext cx="188913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1531938" y="3625850"/>
            <a:ext cx="188912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012950" y="4060825"/>
            <a:ext cx="188913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2478088" y="1724025"/>
            <a:ext cx="188912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436688" y="5602288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1531938" y="5708650"/>
            <a:ext cx="188912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2012950" y="6215063"/>
            <a:ext cx="188913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2025650" y="5708650"/>
            <a:ext cx="188913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2840038" y="5602288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1531938" y="6215063"/>
            <a:ext cx="188912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pSp>
        <p:nvGrpSpPr>
          <p:cNvPr id="9242" name="Group 26"/>
          <p:cNvGrpSpPr>
            <a:grpSpLocks/>
          </p:cNvGrpSpPr>
          <p:nvPr/>
        </p:nvGrpSpPr>
        <p:grpSpPr bwMode="auto">
          <a:xfrm>
            <a:off x="4525963" y="1376363"/>
            <a:ext cx="2279650" cy="5100637"/>
            <a:chOff x="2851" y="867"/>
            <a:chExt cx="1436" cy="3213"/>
          </a:xfrm>
        </p:grpSpPr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3288" y="867"/>
              <a:ext cx="551" cy="551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sk-SK" sz="4800" b="1">
                  <a:solidFill>
                    <a:srgbClr val="000000"/>
                  </a:solidFill>
                  <a:latin typeface="Calibri" charset="0"/>
                </a:rPr>
                <a:t>5</a:t>
              </a: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2851" y="1522"/>
              <a:ext cx="551" cy="551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sk-SK" sz="4800" b="1">
                  <a:solidFill>
                    <a:srgbClr val="000000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3731" y="1522"/>
              <a:ext cx="551" cy="551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2855" y="2208"/>
              <a:ext cx="551" cy="551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sk-SK" sz="4800" b="1">
                  <a:solidFill>
                    <a:srgbClr val="000000"/>
                  </a:solidFill>
                  <a:latin typeface="Calibri" charset="0"/>
                </a:rPr>
                <a:t>2</a:t>
              </a:r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3736" y="2208"/>
              <a:ext cx="551" cy="551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2851" y="2876"/>
              <a:ext cx="551" cy="551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sk-SK" sz="4800" b="1">
                  <a:solidFill>
                    <a:srgbClr val="000000"/>
                  </a:solidFill>
                  <a:latin typeface="Calibri" charset="0"/>
                </a:rPr>
                <a:t>3</a:t>
              </a:r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3736" y="2876"/>
              <a:ext cx="551" cy="551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2851" y="3529"/>
              <a:ext cx="551" cy="551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sk-SK" sz="4800" b="1">
                  <a:solidFill>
                    <a:srgbClr val="000000"/>
                  </a:solidFill>
                  <a:latin typeface="Calibri" charset="0"/>
                </a:rPr>
                <a:t>4</a:t>
              </a:r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3736" y="3529"/>
              <a:ext cx="551" cy="551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D99694"/>
                </a:gs>
              </a:gsLst>
              <a:lin ang="5400000" scaled="1"/>
            </a:gradFill>
            <a:ln w="2556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2952750" y="2592388"/>
            <a:ext cx="188913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53" name="Oval 37"/>
          <p:cNvSpPr>
            <a:spLocks noChangeArrowheads="1"/>
          </p:cNvSpPr>
          <p:nvPr/>
        </p:nvSpPr>
        <p:spPr bwMode="auto">
          <a:xfrm>
            <a:off x="3411538" y="2592388"/>
            <a:ext cx="188912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2952750" y="2952750"/>
            <a:ext cx="188913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3411538" y="2979738"/>
            <a:ext cx="188912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2952750" y="3627438"/>
            <a:ext cx="188913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>
            <a:off x="3411538" y="4059238"/>
            <a:ext cx="188912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58" name="Oval 42"/>
          <p:cNvSpPr>
            <a:spLocks noChangeArrowheads="1"/>
          </p:cNvSpPr>
          <p:nvPr/>
        </p:nvSpPr>
        <p:spPr bwMode="auto">
          <a:xfrm>
            <a:off x="3195638" y="3870325"/>
            <a:ext cx="188912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>
            <a:off x="2979738" y="4751388"/>
            <a:ext cx="188912" cy="188912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60" name="Oval 44"/>
          <p:cNvSpPr>
            <a:spLocks noChangeArrowheads="1"/>
          </p:cNvSpPr>
          <p:nvPr/>
        </p:nvSpPr>
        <p:spPr bwMode="auto">
          <a:xfrm>
            <a:off x="3340100" y="5111750"/>
            <a:ext cx="188913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61" name="Oval 45"/>
          <p:cNvSpPr>
            <a:spLocks noChangeArrowheads="1"/>
          </p:cNvSpPr>
          <p:nvPr/>
        </p:nvSpPr>
        <p:spPr bwMode="auto">
          <a:xfrm>
            <a:off x="3168650" y="5975350"/>
            <a:ext cx="188913" cy="188913"/>
          </a:xfrm>
          <a:prstGeom prst="ellipse">
            <a:avLst/>
          </a:prstGeom>
          <a:solidFill>
            <a:srgbClr val="000000"/>
          </a:soli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6119813" y="2416175"/>
            <a:ext cx="490537" cy="822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4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6062663" y="3505200"/>
            <a:ext cx="490537" cy="822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3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6119813" y="4565650"/>
            <a:ext cx="490537" cy="822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6119813" y="5586413"/>
            <a:ext cx="490537" cy="822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291513" cy="9413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b="1" dirty="0" err="1" smtClean="0">
                <a:solidFill>
                  <a:srgbClr val="4F6228"/>
                </a:solidFill>
              </a:rPr>
              <a:t>Keresd</a:t>
            </a:r>
            <a:r>
              <a:rPr lang="sk-SK" sz="3200" b="1" dirty="0" smtClean="0">
                <a:solidFill>
                  <a:srgbClr val="4F6228"/>
                </a:solidFill>
              </a:rPr>
              <a:t> a </a:t>
            </a:r>
            <a:r>
              <a:rPr lang="sk-SK" sz="3200" b="1" dirty="0" err="1" smtClean="0">
                <a:solidFill>
                  <a:srgbClr val="4F6228"/>
                </a:solidFill>
              </a:rPr>
              <a:t>párokat</a:t>
            </a:r>
            <a:r>
              <a:rPr lang="sk-SK" sz="3200" b="1" dirty="0" smtClean="0">
                <a:solidFill>
                  <a:srgbClr val="4F6228"/>
                </a:solidFill>
              </a:rPr>
              <a:t>!  </a:t>
            </a:r>
            <a:br>
              <a:rPr lang="sk-SK" sz="3200" b="1" dirty="0" smtClean="0">
                <a:solidFill>
                  <a:srgbClr val="4F6228"/>
                </a:solidFill>
              </a:rPr>
            </a:br>
            <a:r>
              <a:rPr lang="sk-SK" sz="3200" b="1" dirty="0" smtClean="0">
                <a:solidFill>
                  <a:srgbClr val="4F6228"/>
                </a:solidFill>
              </a:rPr>
              <a:t>– a </a:t>
            </a:r>
            <a:r>
              <a:rPr lang="sk-SK" sz="3200" b="1" dirty="0" err="1" smtClean="0">
                <a:solidFill>
                  <a:srgbClr val="4F6228"/>
                </a:solidFill>
              </a:rPr>
              <a:t>számot</a:t>
            </a:r>
            <a:r>
              <a:rPr lang="sk-SK" sz="3200" b="1" dirty="0" smtClean="0">
                <a:solidFill>
                  <a:srgbClr val="4F6228"/>
                </a:solidFill>
              </a:rPr>
              <a:t> </a:t>
            </a:r>
            <a:r>
              <a:rPr lang="sk-SK" sz="3200" b="1" dirty="0" err="1" smtClean="0">
                <a:solidFill>
                  <a:srgbClr val="4F6228"/>
                </a:solidFill>
              </a:rPr>
              <a:t>és</a:t>
            </a:r>
            <a:r>
              <a:rPr lang="sk-SK" sz="3200" b="1" dirty="0" smtClean="0">
                <a:solidFill>
                  <a:srgbClr val="4F6228"/>
                </a:solidFill>
              </a:rPr>
              <a:t> </a:t>
            </a:r>
            <a:r>
              <a:rPr lang="sk-SK" sz="3200" b="1" dirty="0" err="1" smtClean="0">
                <a:solidFill>
                  <a:srgbClr val="4F6228"/>
                </a:solidFill>
              </a:rPr>
              <a:t>a</a:t>
            </a:r>
            <a:r>
              <a:rPr lang="sk-SK" sz="3200" b="1" dirty="0" smtClean="0">
                <a:solidFill>
                  <a:srgbClr val="4F6228"/>
                </a:solidFill>
              </a:rPr>
              <a:t> </a:t>
            </a:r>
            <a:r>
              <a:rPr lang="sk-SK" sz="3200" b="1" dirty="0" err="1" smtClean="0">
                <a:solidFill>
                  <a:srgbClr val="4F6228"/>
                </a:solidFill>
              </a:rPr>
              <a:t>felbontását</a:t>
            </a:r>
            <a:endParaRPr lang="sk-SK" sz="3200" b="1" dirty="0">
              <a:solidFill>
                <a:srgbClr val="4F6228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03350" y="1531938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5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55625" y="37893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000625" y="37893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116388" y="37893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3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164388" y="158750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4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439863" y="37893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3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407025" y="192722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3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700338" y="5449888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584575" y="5449888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584575" y="192405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103938" y="54276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219700" y="54276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par>
              <p:cTn id="2" fill="hold" nodeType="interactiveSeq">
                <p:stCondLst>
                  <p:cond delay="0"/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2000" fill="hold" masterRel="sameClick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 additive="repl"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0" dur="2000" fill="hold" masterRel="sameClick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 additive="repl">
                                        <p:cTn id="1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12" dur="2000" fill="hold"/>
                                        <p:tgtEl>
                                          <p:spTgt spid="10245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13" fill="hold" nodeType="interactiveSeq">
                <p:stCondLst>
                  <p:cond delay="0"/>
                </p:stCondLst>
                <p:childTnLst>
                  <p:par>
                    <p:cTn id="14" fill="hold"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7" dur="2000" fill="hold" masterRel="sameClick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 additive="repl">
                                        <p:cTn id="1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19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0" fill="hold" nodeType="interactiveSeq">
                <p:stCondLst>
                  <p:cond delay="0"/>
                </p:stCondLst>
                <p:childTnLst>
                  <p:par>
                    <p:cTn id="21" fill="hold"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4" dur="2000" fill="hold" masterRel="sameClick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8DD4"/>
                                      </p:to>
                                    </p:animClr>
                                    <p:set>
                                      <p:cBhvr additive="repl">
                                        <p:cTn id="25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26" dur="2000" fill="hold"/>
                                        <p:tgtEl>
                                          <p:spTgt spid="10251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7" fill="hold" nodeType="interactiveSeq">
                <p:stCondLst>
                  <p:cond delay="0"/>
                </p:stCondLst>
                <p:childTnLst>
                  <p:par>
                    <p:cTn id="28" fill="hold"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1" dur="2000" fill="hold" masterRel="sameClick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8DD4"/>
                                      </p:to>
                                    </p:animClr>
                                    <p:set>
                                      <p:cBhvr additive="repl">
                                        <p:cTn id="32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33" dur="2000" fill="hold"/>
                                        <p:tgtEl>
                                          <p:spTgt spid="10253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5" dur="2000" fill="hold" masterRel="sameClick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8DD4"/>
                                      </p:to>
                                    </p:animClr>
                                    <p:set>
                                      <p:cBhvr additive="repl">
                                        <p:cTn id="36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37" dur="2000" fill="hold"/>
                                        <p:tgtEl>
                                          <p:spTgt spid="10252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38" fill="hold" nodeType="interactiveSeq">
                <p:stCondLst>
                  <p:cond delay="0"/>
                </p:stCondLst>
                <p:childTnLst>
                  <p:par>
                    <p:cTn id="39" fill="hold"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2" dur="2000" fill="hold" masterRel="sameClick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 additive="repl">
                                        <p:cTn id="43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44" dur="2000" fill="hold"/>
                                        <p:tgtEl>
                                          <p:spTgt spid="10248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45" fill="hold" nodeType="interactiveSeq">
                <p:stCondLst>
                  <p:cond delay="0"/>
                </p:stCondLst>
                <p:childTnLst>
                  <p:par>
                    <p:cTn id="46" fill="hold"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9" dur="2000" fill="hold" masterRel="sameClick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 additive="repl">
                                        <p:cTn id="50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51" dur="2000" fill="hold"/>
                                        <p:tgtEl>
                                          <p:spTgt spid="10249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3" dur="2000" fill="hold" masterRel="sameClick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 additive="repl">
                                        <p:cTn id="54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55" dur="2000" fill="hold"/>
                                        <p:tgtEl>
                                          <p:spTgt spid="10250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6" fill="hold" nodeType="interactiveSeq">
                <p:stCondLst>
                  <p:cond delay="0"/>
                </p:stCondLst>
                <p:childTnLst>
                  <p:par>
                    <p:cTn id="57" fill="hold"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2000" fill="hold" masterRel="sameClick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 additive="repl">
                                        <p:cTn id="61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62" dur="2000" fill="hold"/>
                                        <p:tgtEl>
                                          <p:spTgt spid="10246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63" fill="hold" nodeType="interactiveSeq">
                <p:stCondLst>
                  <p:cond delay="0"/>
                </p:stCondLst>
                <p:childTnLst>
                  <p:par>
                    <p:cTn id="64" fill="hold"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7" dur="2000" fill="hold" masterRel="sameClick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 additive="repl">
                                        <p:cTn id="6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69" dur="2000" fill="hold"/>
                                        <p:tgtEl>
                                          <p:spTgt spid="10243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1" dur="2000" fill="hold" masterRel="sameClick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 additive="repl">
                                        <p:cTn id="72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  <p:set>
                                      <p:cBhvr additive="repl">
                                        <p:cTn id="73" dur="2000" fill="hold"/>
                                        <p:tgtEl>
                                          <p:spTgt spid="10247"/>
                                        </p:tgtEl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500042"/>
            <a:ext cx="8291513" cy="9413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b="1" dirty="0" err="1" smtClean="0">
                <a:solidFill>
                  <a:srgbClr val="4F6228"/>
                </a:solidFill>
              </a:rPr>
              <a:t>Melyik</a:t>
            </a:r>
            <a:r>
              <a:rPr lang="sk-SK" sz="3200" b="1" dirty="0" smtClean="0">
                <a:solidFill>
                  <a:srgbClr val="4F6228"/>
                </a:solidFill>
              </a:rPr>
              <a:t> a </a:t>
            </a:r>
            <a:r>
              <a:rPr lang="sk-SK" sz="3200" b="1" dirty="0" err="1" smtClean="0">
                <a:solidFill>
                  <a:srgbClr val="4F6228"/>
                </a:solidFill>
              </a:rPr>
              <a:t>hibás</a:t>
            </a:r>
            <a:r>
              <a:rPr lang="sk-SK" sz="3200" b="1" dirty="0" smtClean="0">
                <a:solidFill>
                  <a:srgbClr val="4F6228"/>
                </a:solidFill>
              </a:rPr>
              <a:t> </a:t>
            </a:r>
            <a:r>
              <a:rPr lang="sk-SK" sz="3200" b="1" dirty="0" err="1" smtClean="0">
                <a:solidFill>
                  <a:srgbClr val="4F6228"/>
                </a:solidFill>
              </a:rPr>
              <a:t>felbontás</a:t>
            </a:r>
            <a:r>
              <a:rPr lang="sk-SK" sz="3200" b="1" dirty="0" smtClean="0">
                <a:solidFill>
                  <a:srgbClr val="4F6228"/>
                </a:solidFill>
              </a:rPr>
              <a:t>? </a:t>
            </a:r>
            <a:r>
              <a:rPr lang="sk-SK" sz="3200" b="1" dirty="0" err="1" smtClean="0">
                <a:solidFill>
                  <a:srgbClr val="4F6228"/>
                </a:solidFill>
              </a:rPr>
              <a:t>Megtalálod</a:t>
            </a:r>
            <a:r>
              <a:rPr lang="sk-SK" sz="3200" b="1" smtClean="0">
                <a:solidFill>
                  <a:srgbClr val="4F6228"/>
                </a:solidFill>
              </a:rPr>
              <a:t>?</a:t>
            </a:r>
            <a:endParaRPr lang="sk-SK" sz="3200" b="1" dirty="0">
              <a:solidFill>
                <a:srgbClr val="4F6228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131888" y="160972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5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12788" y="249237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79563" y="249237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3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563938" y="160972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144838" y="249237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011613" y="249237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011863" y="160972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3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592763" y="249237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459538" y="2492375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131888" y="37893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12788" y="467360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579563" y="467360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563938" y="37893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4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3144838" y="467360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1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011613" y="467360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3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011863" y="3789363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5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5592763" y="467360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6459538" y="4673600"/>
            <a:ext cx="882650" cy="882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D99694"/>
              </a:gs>
            </a:gsLst>
            <a:lin ang="5400000" scaled="1"/>
          </a:gradFill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b="1">
                <a:solidFill>
                  <a:srgbClr val="000000"/>
                </a:solidFill>
                <a:latin typeface="Calibri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par>
              <p:cTn id="2" fill="hold" nodeType="interactiveSeq"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" dur="10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6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" dur="100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0" fill="hold" nodeType="interactiveSeq">
                <p:childTnLst>
                  <p:par>
                    <p:cTn id="21" fill="hold"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2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100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2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10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0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10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38" fill="hold" nodeType="interactiveSeq">
                <p:childTnLst>
                  <p:par>
                    <p:cTn id="39" fill="hold"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2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7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" dur="10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52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3" dur="100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56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34456</TotalTime>
  <Words>146</Words>
  <PresentationFormat>Prezentácia na obrazovke (4:3)</PresentationFormat>
  <Paragraphs>81</Paragraphs>
  <Slides>7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3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Motív Office</vt:lpstr>
      <vt:lpstr>Motív Office</vt:lpstr>
      <vt:lpstr>Motív Office</vt:lpstr>
      <vt:lpstr>Magyar Tannyelvű Speciális Alapiskola Rimaszombat</vt:lpstr>
      <vt:lpstr>Felbontjuk a 2-es számot</vt:lpstr>
      <vt:lpstr>Felbontjuk a 3-as számot</vt:lpstr>
      <vt:lpstr>Felbontjuk a 4-es számot</vt:lpstr>
      <vt:lpstr>Felbontjuk az 5-ös számot</vt:lpstr>
      <vt:lpstr>Keresd a párokat!   – a számot és a felbontását</vt:lpstr>
      <vt:lpstr>Melyik a hibás felbontás? Megtalálod?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LUČENEC</dc:title>
  <dc:creator>pc</dc:creator>
  <cp:lastModifiedBy>pc</cp:lastModifiedBy>
  <cp:revision>2</cp:revision>
  <cp:lastPrinted>1601-01-01T00:00:00Z</cp:lastPrinted>
  <dcterms:created xsi:type="dcterms:W3CDTF">1601-01-01T00:00:00Z</dcterms:created>
  <dcterms:modified xsi:type="dcterms:W3CDTF">2020-05-19T10:14:30Z</dcterms:modified>
</cp:coreProperties>
</file>