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600200" y="609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>
                <a:latin typeface="Constantia" pitchFamily="18" charset="0"/>
                <a:cs typeface="Andalus" pitchFamily="18" charset="-78"/>
              </a:rPr>
              <a:t>Špeciálna základná škola s VJM Rimavská Sobota</a:t>
            </a:r>
          </a:p>
          <a:p>
            <a:pPr algn="ctr"/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Magyar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Tannyelv</a:t>
            </a:r>
            <a:r>
              <a:rPr lang="hu-HU" dirty="0" smtClean="0">
                <a:latin typeface="Constantia"/>
                <a:cs typeface="Andalus" pitchFamily="18" charset="-78"/>
              </a:rPr>
              <a:t>ű Speciális Alapiskola Rimaszombat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295400" y="1905000"/>
            <a:ext cx="662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 </a:t>
            </a:r>
            <a:r>
              <a:rPr lang="sk-SK" sz="36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szaporodás</a:t>
            </a:r>
            <a:r>
              <a:rPr lang="sk-SK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, </a:t>
            </a:r>
            <a:r>
              <a:rPr lang="sk-SK" sz="36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az</a:t>
            </a:r>
            <a:r>
              <a:rPr lang="sk-SK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sz="36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egyedfejl</a:t>
            </a:r>
            <a:r>
              <a:rPr lang="hu-HU" sz="36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ődés</a:t>
            </a:r>
            <a: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 </a:t>
            </a:r>
            <a:endParaRPr lang="hu-HU" sz="3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cs typeface="Andalus" pitchFamily="18" charset="-78"/>
            </a:endParaRPr>
          </a:p>
          <a:p>
            <a:pPr algn="ctr"/>
            <a: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és </a:t>
            </a:r>
            <a: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annak időszakai</a:t>
            </a:r>
            <a:b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</a:br>
            <a: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/>
            </a:r>
            <a:b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</a:br>
            <a:r>
              <a:rPr lang="hu-H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8. évfolyam</a:t>
            </a:r>
            <a:endParaRPr lang="sk-SK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657601" y="2819400"/>
            <a:ext cx="1828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  <a:sym typeface="Wingdings" pitchFamily="2" charset="2"/>
              </a:rPr>
              <a:t></a:t>
            </a:r>
            <a:endParaRPr lang="sk-SK" sz="6000" dirty="0"/>
          </a:p>
        </p:txBody>
      </p:sp>
      <p:sp>
        <p:nvSpPr>
          <p:cNvPr id="3" name="Obdĺžnik 2"/>
          <p:cNvSpPr/>
          <p:nvPr/>
        </p:nvSpPr>
        <p:spPr>
          <a:xfrm>
            <a:off x="609600" y="5257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Forrás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 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Biológia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tankönyv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8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évfolyam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speciális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iskolák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számára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              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www.google.hu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 szaporodás és a fejlődés folyamata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>
                <a:latin typeface="Andalus" pitchFamily="18" charset="-78"/>
                <a:cs typeface="Andalus" pitchFamily="18" charset="-78"/>
              </a:rPr>
              <a:t>a szaporodás és fejlődés folyamata nem csak az emberekben, hanem a növényekben és az állatokban is zajlik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mindenkinél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mésként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megy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végbe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növényeknél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szaporodás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magvakkal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történik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melyek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fölbe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kerülve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indulnak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fejl</a:t>
            </a:r>
            <a:r>
              <a:rPr lang="hu-HU" dirty="0" err="1" smtClean="0">
                <a:latin typeface="Constantia"/>
                <a:cs typeface="Andalus" pitchFamily="18" charset="-78"/>
              </a:rPr>
              <a:t>ődésnek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halak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békák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vízben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szaporodnak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ahova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petéiket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ikrákat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rakják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ahol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hím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egyedek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megtermékenyítik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madarak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tojásokkal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szaporodnak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az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eml</a:t>
            </a:r>
            <a:r>
              <a:rPr lang="hu-HU" dirty="0" smtClean="0">
                <a:latin typeface="Constantia"/>
                <a:cs typeface="Andalus" pitchFamily="18" charset="-78"/>
              </a:rPr>
              <a:t>ősök nemi érintkezéssel szaporodnak,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amihez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férfi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n</a:t>
            </a:r>
            <a:r>
              <a:rPr lang="hu-HU" dirty="0" err="1" smtClean="0">
                <a:latin typeface="Constantia"/>
                <a:cs typeface="Andalus" pitchFamily="18" charset="-78"/>
              </a:rPr>
              <a:t>ői</a:t>
            </a:r>
            <a:r>
              <a:rPr lang="hu-HU" dirty="0" smtClean="0">
                <a:latin typeface="Constantia"/>
                <a:cs typeface="Andalus" pitchFamily="18" charset="-78"/>
              </a:rPr>
              <a:t> ivarszervekre van szükség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>
            <a:noAutofit/>
          </a:bodyPr>
          <a:lstStyle/>
          <a:p>
            <a:r>
              <a:rPr lang="hu-HU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Az emberi szaporodás és fejlődés </a:t>
            </a:r>
            <a:r>
              <a:rPr lang="hu-HU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folyamata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az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ivarsejtek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az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a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férfi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és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n</a:t>
            </a:r>
            <a:r>
              <a:rPr lang="hu-HU" dirty="0" smtClean="0">
                <a:latin typeface="Constantia" pitchFamily="18" charset="0"/>
                <a:cs typeface="Andalus" pitchFamily="18" charset="-78"/>
              </a:rPr>
              <a:t>ő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i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ivarszervekben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fejl</a:t>
            </a:r>
            <a:r>
              <a:rPr lang="hu-HU" dirty="0" smtClean="0">
                <a:latin typeface="Constantia" pitchFamily="18" charset="0"/>
                <a:cs typeface="Andalus" pitchFamily="18" charset="-78"/>
              </a:rPr>
              <a:t>ő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denek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ki</a:t>
            </a:r>
            <a:endParaRPr lang="sk-SK" dirty="0" smtClean="0">
              <a:latin typeface="Constantia" pitchFamily="18" charset="0"/>
              <a:cs typeface="Andalus" pitchFamily="18" charset="-78"/>
            </a:endParaRPr>
          </a:p>
          <a:p>
            <a:pPr algn="just"/>
            <a:r>
              <a:rPr lang="sk-SK" dirty="0" err="1" smtClean="0">
                <a:latin typeface="Constantia" pitchFamily="18" charset="0"/>
              </a:rPr>
              <a:t>szaporodásról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akkor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beszélünk</a:t>
            </a:r>
            <a:r>
              <a:rPr lang="sk-SK" dirty="0" smtClean="0">
                <a:latin typeface="Constantia" pitchFamily="18" charset="0"/>
              </a:rPr>
              <a:t>, </a:t>
            </a:r>
            <a:r>
              <a:rPr lang="sk-SK" dirty="0" err="1" smtClean="0">
                <a:latin typeface="Constantia" pitchFamily="18" charset="0"/>
              </a:rPr>
              <a:t>amikor</a:t>
            </a:r>
            <a:r>
              <a:rPr lang="sk-SK" dirty="0" smtClean="0">
                <a:latin typeface="Constantia" pitchFamily="18" charset="0"/>
              </a:rPr>
              <a:t> a </a:t>
            </a:r>
            <a:r>
              <a:rPr lang="sk-SK" dirty="0" err="1" smtClean="0">
                <a:latin typeface="Constantia" pitchFamily="18" charset="0"/>
              </a:rPr>
              <a:t>férfi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és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női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ivarsejtek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egyesülnek</a:t>
            </a:r>
            <a:endParaRPr lang="sk-SK" dirty="0" smtClean="0">
              <a:solidFill>
                <a:schemeClr val="accent1"/>
              </a:solidFill>
              <a:latin typeface="Constantia" pitchFamily="18" charset="0"/>
              <a:cs typeface="Andalus" pitchFamily="18" charset="-78"/>
            </a:endParaRPr>
          </a:p>
          <a:p>
            <a:pPr algn="just"/>
            <a:r>
              <a:rPr lang="sk-SK" dirty="0" err="1" smtClean="0">
                <a:latin typeface="Constantia" pitchFamily="18" charset="0"/>
              </a:rPr>
              <a:t>női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ivarsejtek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smtClean="0">
                <a:solidFill>
                  <a:schemeClr val="accent1"/>
                </a:solidFill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–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petesejtek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– a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petefészekben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képz</a:t>
            </a:r>
            <a:r>
              <a:rPr lang="hu-HU" dirty="0" err="1" smtClean="0">
                <a:latin typeface="Constantia" pitchFamily="18" charset="0"/>
                <a:cs typeface="Andalus" pitchFamily="18" charset="-78"/>
              </a:rPr>
              <a:t>ődnek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</a:p>
          <a:p>
            <a:pPr algn="just"/>
            <a:r>
              <a:rPr lang="sk-SK" dirty="0" err="1" smtClean="0">
                <a:latin typeface="Constantia" pitchFamily="18" charset="0"/>
              </a:rPr>
              <a:t>férfi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ivarsejtek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–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spermiumok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– a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herékben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képz</a:t>
            </a:r>
            <a:r>
              <a:rPr lang="hu-HU" dirty="0" err="1" smtClean="0">
                <a:latin typeface="Constantia" pitchFamily="18" charset="0"/>
                <a:cs typeface="Andalus" pitchFamily="18" charset="-78"/>
              </a:rPr>
              <a:t>ődnek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endParaRPr lang="sk-SK" dirty="0" smtClean="0">
              <a:solidFill>
                <a:schemeClr val="accent1"/>
              </a:solidFill>
              <a:latin typeface="Constantia" pitchFamily="18" charset="0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Constantia" pitchFamily="18" charset="0"/>
                <a:cs typeface="Andalus" pitchFamily="18" charset="-78"/>
              </a:rPr>
              <a:t>a </a:t>
            </a:r>
            <a:r>
              <a:rPr lang="sk-SK" dirty="0" err="1" smtClean="0">
                <a:latin typeface="Constantia" pitchFamily="18" charset="0"/>
              </a:rPr>
              <a:t>nőknél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minden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hónapban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van</a:t>
            </a:r>
            <a:r>
              <a:rPr lang="sk-SK" dirty="0" smtClean="0">
                <a:latin typeface="Constantia" pitchFamily="18" charset="0"/>
              </a:rPr>
              <a:t> </a:t>
            </a:r>
            <a:r>
              <a:rPr lang="sk-SK" dirty="0" err="1" smtClean="0">
                <a:latin typeface="Constantia" pitchFamily="18" charset="0"/>
              </a:rPr>
              <a:t>peteérés</a:t>
            </a:r>
            <a:r>
              <a:rPr lang="sk-SK" dirty="0" smtClean="0">
                <a:latin typeface="Constantia" pitchFamily="18" charset="0"/>
              </a:rPr>
              <a:t>,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mely a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petevezetékben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folytatja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útját</a:t>
            </a:r>
            <a:endParaRPr lang="sk-SK" dirty="0" smtClean="0">
              <a:solidFill>
                <a:schemeClr val="accent1"/>
              </a:solidFill>
              <a:latin typeface="Constantia" pitchFamily="18" charset="0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Constantia" pitchFamily="18" charset="0"/>
                <a:cs typeface="Andalus" pitchFamily="18" charset="-78"/>
              </a:rPr>
              <a:t>ha a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petesejt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megtermékenyül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spermiummal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,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azután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 </a:t>
            </a:r>
            <a:r>
              <a:rPr lang="sk-SK" dirty="0" err="1" smtClean="0">
                <a:latin typeface="Constantia" pitchFamily="18" charset="0"/>
                <a:cs typeface="Andalus" pitchFamily="18" charset="-78"/>
              </a:rPr>
              <a:t>kezd</a:t>
            </a:r>
            <a:r>
              <a:rPr lang="hu-HU" dirty="0" err="1" smtClean="0">
                <a:latin typeface="Constantia" pitchFamily="18" charset="0"/>
                <a:cs typeface="Andalus" pitchFamily="18" charset="-78"/>
              </a:rPr>
              <a:t>ődik</a:t>
            </a:r>
            <a:r>
              <a:rPr lang="hu-HU" dirty="0" smtClean="0">
                <a:latin typeface="Constantia" pitchFamily="18" charset="0"/>
                <a:cs typeface="Andalus" pitchFamily="18" charset="-78"/>
              </a:rPr>
              <a:t> az egyedfej</a:t>
            </a:r>
            <a:r>
              <a:rPr lang="sk-SK" dirty="0" smtClean="0">
                <a:latin typeface="Constantia" pitchFamily="18" charset="0"/>
                <a:cs typeface="Andalus" pitchFamily="18" charset="-78"/>
              </a:rPr>
              <a:t>l</a:t>
            </a:r>
            <a:r>
              <a:rPr lang="hu-HU" dirty="0" err="1" smtClean="0">
                <a:latin typeface="Constantia" pitchFamily="18" charset="0"/>
                <a:cs typeface="Andalus" pitchFamily="18" charset="-78"/>
              </a:rPr>
              <a:t>ődés</a:t>
            </a:r>
            <a:r>
              <a:rPr lang="hu-HU" dirty="0" smtClean="0">
                <a:latin typeface="Constantia" pitchFamily="18" charset="0"/>
                <a:cs typeface="Andalus" pitchFamily="18" charset="-78"/>
              </a:rPr>
              <a:t>, mely az anyaméhben indul, ekkor beszélünk terhességről</a:t>
            </a:r>
            <a:endParaRPr lang="sk-SK" dirty="0" smtClean="0">
              <a:solidFill>
                <a:schemeClr val="accent1"/>
              </a:solidFill>
              <a:latin typeface="Constantia" pitchFamily="18" charset="0"/>
              <a:cs typeface="Andalus" pitchFamily="18" charset="-78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hu-HU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Az emberi szaporodás és fejlődés folyamata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amikor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petesejt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nem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termékenyül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meg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távozik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akkor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beszélünk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menstruációról</a:t>
            </a:r>
            <a:endParaRPr lang="sk-SK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lányoknál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els</a:t>
            </a:r>
            <a:r>
              <a:rPr lang="hu-HU" dirty="0" smtClean="0">
                <a:latin typeface="Constantia"/>
                <a:cs typeface="Andalus" pitchFamily="18" charset="-78"/>
              </a:rPr>
              <a:t>ő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menstruáció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12.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14.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életévük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tájákán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jelentkezik</a:t>
            </a:r>
            <a:endParaRPr lang="sk-SK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3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naptól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7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napig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tart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28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naponta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ismétl</a:t>
            </a:r>
            <a:r>
              <a:rPr lang="hu-HU" dirty="0" err="1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ődik</a:t>
            </a:r>
            <a:endParaRPr lang="sk-SK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pubertás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ill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serdül</a:t>
            </a:r>
            <a:r>
              <a:rPr lang="hu-HU" dirty="0" err="1" smtClean="0">
                <a:latin typeface="Constantia"/>
                <a:cs typeface="Andalus" pitchFamily="18" charset="-78"/>
              </a:rPr>
              <a:t>őkorban</a:t>
            </a:r>
            <a:r>
              <a:rPr lang="hu-HU" dirty="0" smtClean="0">
                <a:latin typeface="Constantia"/>
                <a:cs typeface="Andalus" pitchFamily="18" charset="-78"/>
              </a:rPr>
              <a:t>  a fiúk és lányok teste nagyban megváltozik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lányok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teste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próbál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alkalmazkodni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kés</a:t>
            </a:r>
            <a:r>
              <a:rPr lang="hu-HU" dirty="0" err="1" smtClean="0">
                <a:latin typeface="Constantia"/>
                <a:cs typeface="Andalus" pitchFamily="18" charset="-78"/>
              </a:rPr>
              <a:t>őbbi</a:t>
            </a:r>
            <a:r>
              <a:rPr lang="hu-HU" dirty="0" smtClean="0">
                <a:latin typeface="Constantia"/>
                <a:cs typeface="Andalus" pitchFamily="18" charset="-78"/>
              </a:rPr>
              <a:t> feladatához, az anyasághoz,  </a:t>
            </a:r>
          </a:p>
          <a:p>
            <a:pPr algn="just"/>
            <a:r>
              <a:rPr lang="hu-HU" dirty="0" smtClean="0">
                <a:latin typeface="Constantia"/>
                <a:cs typeface="Andalus" pitchFamily="18" charset="-78"/>
              </a:rPr>
              <a:t>a fiúknál megváltozik a hangszín, változik az izomzatuk és intenzívebb a szőrzetképződés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Férfi és női nemi szervek</a:t>
            </a:r>
            <a:endParaRPr lang="sk-SK" dirty="0"/>
          </a:p>
        </p:txBody>
      </p:sp>
      <p:pic>
        <p:nvPicPr>
          <p:cNvPr id="4" name="Picture 6" descr="A férfi nemi szerv by Henriett dr. Pénzesné Fekete on Prez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19200"/>
            <a:ext cx="6092133" cy="3429000"/>
          </a:xfrm>
          <a:prstGeom prst="rect">
            <a:avLst/>
          </a:prstGeom>
          <a:noFill/>
        </p:spPr>
      </p:pic>
      <p:pic>
        <p:nvPicPr>
          <p:cNvPr id="5" name="Picture 2" descr="Természetismeret 6. - VI. Az ember szervezete és egészsége - 10. A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05000"/>
            <a:ext cx="4234207" cy="3200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Obdĺžnik 5"/>
          <p:cNvSpPr/>
          <p:nvPr/>
        </p:nvSpPr>
        <p:spPr>
          <a:xfrm>
            <a:off x="1676400" y="5486400"/>
            <a:ext cx="1843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i="1" dirty="0" smtClean="0">
                <a:latin typeface="Andalus" pitchFamily="18" charset="-78"/>
                <a:cs typeface="Andalus" pitchFamily="18" charset="-78"/>
              </a:rPr>
              <a:t>N</a:t>
            </a:r>
            <a:r>
              <a:rPr lang="hu-HU" i="1" dirty="0" err="1" smtClean="0">
                <a:latin typeface="Constantia"/>
                <a:cs typeface="Andalus" pitchFamily="18" charset="-78"/>
              </a:rPr>
              <a:t>ői</a:t>
            </a:r>
            <a:r>
              <a:rPr lang="hu-HU" i="1" dirty="0" smtClean="0">
                <a:latin typeface="Constantia"/>
                <a:cs typeface="Andalus" pitchFamily="18" charset="-78"/>
              </a:rPr>
              <a:t> nemi szervek</a:t>
            </a:r>
            <a:endParaRPr lang="sk-SK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486400" y="495300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i="1" dirty="0" err="1" smtClean="0">
                <a:latin typeface="Andalus" pitchFamily="18" charset="-78"/>
                <a:cs typeface="Andalus" pitchFamily="18" charset="-78"/>
              </a:rPr>
              <a:t>Férfi</a:t>
            </a:r>
            <a:r>
              <a:rPr lang="sk-SK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i="1" dirty="0" err="1" smtClean="0">
                <a:latin typeface="Andalus" pitchFamily="18" charset="-78"/>
                <a:cs typeface="Andalus" pitchFamily="18" charset="-78"/>
              </a:rPr>
              <a:t>nemi</a:t>
            </a:r>
            <a:r>
              <a:rPr lang="sk-SK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i="1" dirty="0" err="1" smtClean="0">
                <a:latin typeface="Andalus" pitchFamily="18" charset="-78"/>
                <a:cs typeface="Andalus" pitchFamily="18" charset="-78"/>
              </a:rPr>
              <a:t>szervek</a:t>
            </a:r>
            <a:endParaRPr lang="sk-SK" i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egyed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méhen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belüli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fejl</a:t>
            </a:r>
            <a:r>
              <a:rPr lang="hu-H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ődése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04800" y="1295400"/>
            <a:ext cx="845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petesejt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megtermékenyülésével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kezdetét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veszi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terhesség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id</a:t>
            </a:r>
            <a:r>
              <a:rPr lang="hu-HU" sz="2700" dirty="0" err="1" smtClean="0">
                <a:latin typeface="Constantia"/>
                <a:cs typeface="Andalus" pitchFamily="18" charset="-78"/>
              </a:rPr>
              <a:t>őszaka</a:t>
            </a:r>
            <a:r>
              <a:rPr lang="hu-HU" sz="2700" dirty="0" smtClean="0">
                <a:latin typeface="Constantia"/>
                <a:cs typeface="Andalus" pitchFamily="18" charset="-78"/>
              </a:rPr>
              <a:t>, mely kb.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280 napig/9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hónapig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tart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terhesség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els</a:t>
            </a:r>
            <a:r>
              <a:rPr lang="hu-HU" sz="2700" dirty="0" smtClean="0">
                <a:latin typeface="Constantia"/>
                <a:cs typeface="Andalus" pitchFamily="18" charset="-78"/>
              </a:rPr>
              <a:t>ő heteiben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embrióról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beszélünk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két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hónap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után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embrióból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magzat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lesz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magzat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számára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szükséges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táplálékot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leveg</a:t>
            </a:r>
            <a:r>
              <a:rPr lang="hu-HU" sz="2700" dirty="0" smtClean="0">
                <a:latin typeface="Constantia"/>
                <a:cs typeface="Andalus" pitchFamily="18" charset="-78"/>
              </a:rPr>
              <a:t>őt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anya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véréb</a:t>
            </a:r>
            <a:r>
              <a:rPr lang="hu-HU" sz="2700" dirty="0" err="1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ől</a:t>
            </a:r>
            <a:r>
              <a:rPr lang="hu-HU" sz="2700" dirty="0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 </a:t>
            </a:r>
            <a:r>
              <a:rPr lang="hu-HU" sz="2700" dirty="0" smtClean="0">
                <a:latin typeface="Constantia"/>
                <a:cs typeface="Andalus" pitchFamily="18" charset="-78"/>
              </a:rPr>
              <a:t>kapja</a:t>
            </a:r>
            <a:r>
              <a:rPr lang="hu-HU" sz="2700" dirty="0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 a köldökzsinóron </a:t>
            </a:r>
            <a:r>
              <a:rPr lang="hu-HU" sz="2700" dirty="0" smtClean="0">
                <a:latin typeface="Constantia"/>
                <a:cs typeface="Andalus" pitchFamily="18" charset="-78"/>
              </a:rPr>
              <a:t>keresztül.</a:t>
            </a:r>
            <a:endParaRPr lang="sk-SK" sz="27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A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magzat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fejl</a:t>
            </a:r>
            <a:r>
              <a:rPr lang="hu-HU" sz="2700" dirty="0" err="1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ődésére</a:t>
            </a:r>
            <a:r>
              <a:rPr lang="hu-HU" sz="2700" dirty="0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 </a:t>
            </a:r>
            <a:r>
              <a:rPr lang="hu-HU" sz="2700" dirty="0" smtClean="0">
                <a:latin typeface="Constantia"/>
                <a:cs typeface="Andalus" pitchFamily="18" charset="-78"/>
              </a:rPr>
              <a:t>nagyon rossz hatással van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hogyha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anya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dohányzik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alkoholt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vagy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gyógyszereket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fogyaszt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n</a:t>
            </a:r>
            <a:r>
              <a:rPr lang="hu-HU" sz="2700" dirty="0" smtClean="0">
                <a:latin typeface="Constantia"/>
                <a:cs typeface="Andalus" pitchFamily="18" charset="-78"/>
              </a:rPr>
              <a:t>ők életében 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gyermekvállaláshoz</a:t>
            </a:r>
            <a:r>
              <a:rPr lang="hu-HU" sz="2700" dirty="0" smtClean="0">
                <a:latin typeface="Constantia"/>
                <a:cs typeface="Andalus" pitchFamily="18" charset="-78"/>
              </a:rPr>
              <a:t> </a:t>
            </a:r>
            <a:r>
              <a:rPr lang="hu-HU" sz="2700" dirty="0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a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legideálisabb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pPr algn="just"/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 a 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20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30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közötti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életkor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sk-SK" sz="27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emberi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élet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szakaszai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381000" y="1443841"/>
            <a:ext cx="8305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Újszülött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Sok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gondoskodást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igényel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anyatejjel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táplálja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anyja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     (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anyatejképz</a:t>
            </a:r>
            <a:r>
              <a:rPr lang="hu-HU" sz="2700" dirty="0" err="1" smtClean="0">
                <a:latin typeface="Constantia"/>
                <a:cs typeface="Andalus" pitchFamily="18" charset="-78"/>
              </a:rPr>
              <a:t>ődés</a:t>
            </a:r>
            <a:r>
              <a:rPr lang="hu-HU" sz="2700" dirty="0" smtClean="0">
                <a:latin typeface="Constantia"/>
                <a:cs typeface="Andalus" pitchFamily="18" charset="-78"/>
              </a:rPr>
              <a:t> 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szülés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után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mellben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, 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tejvezetékekben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indul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meg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)</a:t>
            </a: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anyatej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legfontosabb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leghasznosabb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tápláléka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újszülöttnek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fejl</a:t>
            </a:r>
            <a:r>
              <a:rPr lang="hu-HU" sz="2700" dirty="0" err="1" smtClean="0">
                <a:latin typeface="Constantia"/>
                <a:cs typeface="Andalus" pitchFamily="18" charset="-78"/>
              </a:rPr>
              <a:t>ődése</a:t>
            </a:r>
            <a:r>
              <a:rPr lang="hu-HU" sz="2700" dirty="0" smtClean="0">
                <a:latin typeface="Constantia"/>
                <a:cs typeface="Andalus" pitchFamily="18" charset="-78"/>
              </a:rPr>
              <a:t> </a:t>
            </a:r>
            <a:r>
              <a:rPr lang="hu-HU" sz="2700" dirty="0" smtClean="0">
                <a:latin typeface="Constantia"/>
                <a:cs typeface="Andalus" pitchFamily="18" charset="-78"/>
              </a:rPr>
              <a:t>szempontjából</a:t>
            </a:r>
            <a:r>
              <a:rPr lang="hu-HU" sz="2700" dirty="0" smtClean="0">
                <a:latin typeface="Constantia"/>
                <a:cs typeface="Andalus" pitchFamily="18" charset="-78"/>
              </a:rPr>
              <a:t>.</a:t>
            </a:r>
            <a:endParaRPr lang="sk-SK" sz="2700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Serdül</a:t>
            </a:r>
            <a:r>
              <a:rPr lang="hu-HU" sz="2700" dirty="0" err="1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őkor</a:t>
            </a:r>
            <a:r>
              <a:rPr lang="hu-HU" sz="2700" dirty="0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 / pubertáskor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12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.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18.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életév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között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van</a:t>
            </a:r>
            <a:endParaRPr lang="sk-SK" sz="27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testi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lelki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változások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jellemzik</a:t>
            </a:r>
            <a:endParaRPr lang="sk-SK" sz="27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tipikus</a:t>
            </a:r>
            <a:r>
              <a:rPr lang="sk-SK" sz="27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erre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id</a:t>
            </a:r>
            <a:r>
              <a:rPr lang="hu-HU" sz="2700" dirty="0" err="1" smtClean="0">
                <a:latin typeface="Constantia"/>
                <a:cs typeface="Andalus" pitchFamily="18" charset="-78"/>
              </a:rPr>
              <a:t>őszakra</a:t>
            </a:r>
            <a:r>
              <a:rPr lang="hu-HU" sz="2700" dirty="0" smtClean="0">
                <a:latin typeface="Constantia"/>
                <a:cs typeface="Andalus" pitchFamily="18" charset="-78"/>
              </a:rPr>
              <a:t> </a:t>
            </a:r>
            <a:r>
              <a:rPr lang="hu-HU" sz="2700" dirty="0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a jellem és a küllem változása</a:t>
            </a:r>
            <a:endParaRPr lang="sk-SK" sz="2700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gyakran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érzelmek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felülkerekednek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2700" dirty="0" err="1" smtClean="0">
                <a:latin typeface="Andalus" pitchFamily="18" charset="-78"/>
                <a:cs typeface="Andalus" pitchFamily="18" charset="-78"/>
              </a:rPr>
              <a:t>értelmen</a:t>
            </a:r>
            <a:r>
              <a:rPr lang="sk-SK" sz="2700" dirty="0" smtClean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emberi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élet</a:t>
            </a:r>
            <a:r>
              <a:rPr lang="sk-SK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szakaszai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Feln</a:t>
            </a:r>
            <a:r>
              <a:rPr lang="hu-HU" dirty="0" err="1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őttkor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ember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életének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leghosszabb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id</a:t>
            </a:r>
            <a:r>
              <a:rPr lang="hu-HU" dirty="0" err="1" smtClean="0">
                <a:solidFill>
                  <a:schemeClr val="accent1"/>
                </a:solidFill>
                <a:latin typeface="Constantia"/>
                <a:cs typeface="Andalus" pitchFamily="18" charset="-78"/>
              </a:rPr>
              <a:t>őszaka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18.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életév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után</a:t>
            </a:r>
            <a:r>
              <a:rPr lang="sk-SK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kezd</a:t>
            </a:r>
            <a:r>
              <a:rPr lang="hu-HU" dirty="0" err="1" smtClean="0">
                <a:latin typeface="Constantia"/>
                <a:cs typeface="Andalus" pitchFamily="18" charset="-78"/>
              </a:rPr>
              <a:t>ődik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ember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elkezd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önállóvá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válik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elkezd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dolgozni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önmagáról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gondoskodni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családot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alapítani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logikusabban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ésszer</a:t>
            </a:r>
            <a:r>
              <a:rPr lang="hu-HU" dirty="0" err="1" smtClean="0">
                <a:latin typeface="Constantia"/>
                <a:cs typeface="Andalus" pitchFamily="18" charset="-78"/>
              </a:rPr>
              <a:t>űbben</a:t>
            </a:r>
            <a:r>
              <a:rPr lang="hu-HU" dirty="0" smtClean="0">
                <a:latin typeface="Constantia"/>
                <a:cs typeface="Andalus" pitchFamily="18" charset="-78"/>
              </a:rPr>
              <a:t> dönt.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Ellen</a:t>
            </a:r>
            <a:r>
              <a:rPr lang="hu-H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Andalus" pitchFamily="18" charset="-78"/>
              </a:rPr>
              <a:t>őrizd a tudásod!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Miknek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egyesülésével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indul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szaporodás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folyamata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Hogyan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nevezzük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férfi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n</a:t>
            </a:r>
            <a:r>
              <a:rPr lang="hu-HU" dirty="0" err="1" smtClean="0">
                <a:latin typeface="Constantia"/>
                <a:cs typeface="Andalus" pitchFamily="18" charset="-78"/>
              </a:rPr>
              <a:t>ői</a:t>
            </a:r>
            <a:r>
              <a:rPr lang="hu-HU" dirty="0" smtClean="0">
                <a:latin typeface="Constantia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ivarsejteket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Mennyi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ideig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tart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terhesség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Honnan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szerzi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táplálékot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magzat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Sorold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fel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a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terhességet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befolyásoló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negatív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tényez</a:t>
            </a:r>
            <a:r>
              <a:rPr lang="hu-HU" dirty="0" smtClean="0">
                <a:latin typeface="Constantia"/>
                <a:cs typeface="Andalus" pitchFamily="18" charset="-78"/>
              </a:rPr>
              <a:t>őket!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Milyen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életkorban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vállajunk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gyermeket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smtClean="0">
                <a:latin typeface="Andalus" pitchFamily="18" charset="-78"/>
                <a:cs typeface="Andalus" pitchFamily="18" charset="-78"/>
              </a:rPr>
              <a:t>Mi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fontos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az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újszülött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egészséges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fejl</a:t>
            </a:r>
            <a:r>
              <a:rPr lang="hu-HU" dirty="0" err="1" smtClean="0">
                <a:latin typeface="Constantia"/>
                <a:cs typeface="Andalus" pitchFamily="18" charset="-78"/>
              </a:rPr>
              <a:t>ődéséhez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Milyen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változások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állnak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be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serdül</a:t>
            </a:r>
            <a:r>
              <a:rPr lang="hu-HU" dirty="0" err="1" smtClean="0">
                <a:latin typeface="Constantia"/>
                <a:cs typeface="Andalus" pitchFamily="18" charset="-78"/>
              </a:rPr>
              <a:t>őkorban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just"/>
            <a:r>
              <a:rPr lang="sk-SK" dirty="0" err="1" smtClean="0">
                <a:latin typeface="Andalus" pitchFamily="18" charset="-78"/>
                <a:cs typeface="Andalus" pitchFamily="18" charset="-78"/>
              </a:rPr>
              <a:t>Hányadik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err="1" smtClean="0">
                <a:latin typeface="Andalus" pitchFamily="18" charset="-78"/>
                <a:cs typeface="Andalus" pitchFamily="18" charset="-78"/>
              </a:rPr>
              <a:t>életévt</a:t>
            </a:r>
            <a:r>
              <a:rPr lang="hu-HU" dirty="0" err="1" smtClean="0">
                <a:latin typeface="Constantia"/>
                <a:cs typeface="Andalus" pitchFamily="18" charset="-78"/>
              </a:rPr>
              <a:t>ől</a:t>
            </a:r>
            <a:r>
              <a:rPr lang="hu-HU" dirty="0" smtClean="0">
                <a:latin typeface="Constantia"/>
                <a:cs typeface="Andalus" pitchFamily="18" charset="-78"/>
              </a:rPr>
              <a:t> számítjuk felnőttkort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?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520</Words>
  <PresentationFormat>Prezentácia na obrazovke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A szaporodás és a fejlődés folyamata</vt:lpstr>
      <vt:lpstr>Az emberi szaporodás és fejlődés folyamata</vt:lpstr>
      <vt:lpstr>Az emberi szaporodás és fejlődés folyamata</vt:lpstr>
      <vt:lpstr>Férfi és női nemi szervek</vt:lpstr>
      <vt:lpstr>Az egyed méhen belüli fejlődése</vt:lpstr>
      <vt:lpstr>Az emberi élet szakaszai</vt:lpstr>
      <vt:lpstr>Az emberi élet szakaszai</vt:lpstr>
      <vt:lpstr>Ellenőrizd a tudásod!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pc</cp:lastModifiedBy>
  <cp:revision>2</cp:revision>
  <dcterms:created xsi:type="dcterms:W3CDTF">2020-06-02T09:52:11Z</dcterms:created>
  <dcterms:modified xsi:type="dcterms:W3CDTF">2020-06-02T10:11:49Z</dcterms:modified>
</cp:coreProperties>
</file>