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2" r:id="rId1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10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49692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6028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3081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24127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77846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83609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89379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601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20181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072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7835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58516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65774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1026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6722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4387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5C76-0CCE-4319-A2E6-938056239FD4}" type="datetimeFigureOut">
              <a:rPr lang="sk-SK" smtClean="0"/>
              <a:pPr/>
              <a:t>2. 6. 2020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8FAC0F-66B7-4754-8EEC-0C443E95D754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809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Fenek_(chr%C3%A1nen%C3%BD_are%C3%A1l)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sk.wikipedia.org/wiki/Hik%C3%B3riov%C3%BD_pora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.wikipedia.org/wiki/Volav%C4%8Dia_kol%C3%B3nia" TargetMode="External"/><Relationship Id="rId5" Type="http://schemas.openxmlformats.org/officeDocument/2006/relationships/hyperlink" Target="https://sk.wikipedia.org/wiki/Martinovsk%C3%A1_n%C3%A1dr%C5%BE" TargetMode="External"/><Relationship Id="rId4" Type="http://schemas.openxmlformats.org/officeDocument/2006/relationships/hyperlink" Target="https://sk.wikipedia.org/w/index.php?title=Budinsk%C3%BD_les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-J7LgZH3v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3" y="657227"/>
            <a:ext cx="8915399" cy="1285874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/>
              <a:t>Špeciálna základná škola s VJM, Hviezdoslavova 24, Rimavská Sobota</a:t>
            </a:r>
            <a:endParaRPr lang="sk-SK" sz="2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89213" y="2457451"/>
            <a:ext cx="8915399" cy="3446212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 err="1" smtClean="0">
                <a:solidFill>
                  <a:schemeClr val="accent1"/>
                </a:solidFill>
              </a:rPr>
              <a:t>Természetvédelem</a:t>
            </a:r>
            <a:endParaRPr lang="sk-SK" sz="4400" b="1" dirty="0" smtClean="0">
              <a:solidFill>
                <a:schemeClr val="accent1"/>
              </a:solidFill>
            </a:endParaRPr>
          </a:p>
          <a:p>
            <a:pPr algn="ctr"/>
            <a:endParaRPr lang="sk-SK" sz="4400" b="1" dirty="0">
              <a:solidFill>
                <a:schemeClr val="accent1"/>
              </a:solidFill>
            </a:endParaRPr>
          </a:p>
          <a:p>
            <a:pPr algn="ctr"/>
            <a:endParaRPr lang="sk-SK" sz="4400" b="1" dirty="0" smtClean="0">
              <a:solidFill>
                <a:schemeClr val="accent1"/>
              </a:solidFill>
            </a:endParaRPr>
          </a:p>
          <a:p>
            <a:pPr algn="r"/>
            <a:r>
              <a:rPr lang="sk-SK" sz="2400" b="1" dirty="0" smtClean="0">
                <a:solidFill>
                  <a:schemeClr val="tx1"/>
                </a:solidFill>
              </a:rPr>
              <a:t>Biológia – 9. </a:t>
            </a:r>
            <a:r>
              <a:rPr lang="sk-SK" sz="2400" b="1" dirty="0" err="1" smtClean="0">
                <a:solidFill>
                  <a:schemeClr val="tx1"/>
                </a:solidFill>
              </a:rPr>
              <a:t>osztály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endParaRPr lang="sk-SK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320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Latorca</a:t>
            </a:r>
            <a:endParaRPr lang="sk-SK" dirty="0">
              <a:solidFill>
                <a:schemeClr val="tx1"/>
              </a:solidFill>
            </a:endParaRPr>
          </a:p>
          <a:p>
            <a:r>
              <a:rPr lang="sk-SK" dirty="0" err="1">
                <a:solidFill>
                  <a:schemeClr val="tx1"/>
                </a:solidFill>
              </a:rPr>
              <a:t>Polyána</a:t>
            </a:r>
            <a:r>
              <a:rPr lang="sk-SK" dirty="0">
                <a:solidFill>
                  <a:schemeClr val="tx1"/>
                </a:solidFill>
              </a:rPr>
              <a:t>         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Nyitra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mente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Sztrázsovi</a:t>
            </a:r>
            <a:r>
              <a:rPr lang="sk-SK" dirty="0" smtClean="0">
                <a:solidFill>
                  <a:schemeClr val="tx1"/>
                </a:solidFill>
              </a:rPr>
              <a:t>- </a:t>
            </a:r>
            <a:r>
              <a:rPr lang="sk-SK" dirty="0" err="1" smtClean="0">
                <a:solidFill>
                  <a:schemeClr val="tx1"/>
                </a:solidFill>
              </a:rPr>
              <a:t>hegyek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Selmeci-hegyek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Vihorlát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Keleti-Kárpátok</a:t>
            </a:r>
            <a:r>
              <a:rPr lang="sk-SK" dirty="0" smtClean="0">
                <a:solidFill>
                  <a:schemeClr val="tx1"/>
                </a:solidFill>
              </a:rPr>
              <a:t>                                               </a:t>
            </a:r>
            <a:r>
              <a:rPr lang="sk-SK" b="1" i="1" dirty="0" smtClean="0">
                <a:solidFill>
                  <a:schemeClr val="tx1"/>
                </a:solidFill>
              </a:rPr>
              <a:t>Vihorlat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Erdőhát</a:t>
            </a:r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700" y="1549400"/>
            <a:ext cx="43434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27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chemeClr val="tx1"/>
                </a:solidFill>
              </a:rPr>
              <a:t>Nemzeti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parkok</a:t>
            </a:r>
            <a:r>
              <a:rPr lang="sk-SK" sz="3200" b="1" dirty="0" smtClean="0">
                <a:solidFill>
                  <a:schemeClr val="tx1"/>
                </a:solidFill>
              </a:rPr>
              <a:t> (Národné parky)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587500"/>
            <a:ext cx="8915400" cy="4323722"/>
          </a:xfrm>
        </p:spPr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Kis-Fátra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Murányi-fennsík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Alacsony-Tátra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Pieninek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Gömör-Tornai-karszt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Szlovák-paradicsom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Nagy-</a:t>
            </a:r>
            <a:r>
              <a:rPr lang="sk-SK" dirty="0" err="1" smtClean="0">
                <a:solidFill>
                  <a:schemeClr val="tx1"/>
                </a:solidFill>
              </a:rPr>
              <a:t>Fátra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Poloniny NP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Tátrai</a:t>
            </a:r>
            <a:r>
              <a:rPr lang="sk-SK" dirty="0" smtClean="0">
                <a:solidFill>
                  <a:schemeClr val="tx1"/>
                </a:solidFill>
              </a:rPr>
              <a:t> NP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75500" y="1739900"/>
            <a:ext cx="34798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7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8200" y="431800"/>
            <a:ext cx="9750913" cy="5480050"/>
          </a:xfrm>
        </p:spPr>
      </p:pic>
    </p:spTree>
    <p:extLst>
      <p:ext uri="{BB962C8B-B14F-4D97-AF65-F5344CB8AC3E}">
        <p14:creationId xmlns:p14="http://schemas.microsoft.com/office/powerpoint/2010/main" xmlns="" val="2182208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err="1" smtClean="0">
                <a:solidFill>
                  <a:schemeClr val="tx1"/>
                </a:solidFill>
              </a:rPr>
              <a:t>Védett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létesítmények</a:t>
            </a:r>
            <a:r>
              <a:rPr lang="sk-SK" sz="3200" b="1" dirty="0" smtClean="0">
                <a:solidFill>
                  <a:schemeClr val="tx1"/>
                </a:solidFill>
              </a:rPr>
              <a:t> (Chránené areály) </a:t>
            </a:r>
            <a:r>
              <a:rPr lang="sk-SK" sz="3200" b="1" dirty="0" err="1" smtClean="0">
                <a:solidFill>
                  <a:schemeClr val="tx1"/>
                </a:solidFill>
              </a:rPr>
              <a:t>rédiónkban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>
                <a:hlinkClick r:id="rId2"/>
              </a:rPr>
              <a:t>Hikóriový</a:t>
            </a:r>
            <a:r>
              <a:rPr lang="sk-SK" dirty="0">
                <a:hlinkClick r:id="rId2"/>
              </a:rPr>
              <a:t> porast</a:t>
            </a:r>
            <a:r>
              <a:rPr lang="sk-SK" dirty="0"/>
              <a:t> (Malá </a:t>
            </a:r>
            <a:r>
              <a:rPr lang="sk-SK" dirty="0" err="1" smtClean="0"/>
              <a:t>obora</a:t>
            </a:r>
            <a:r>
              <a:rPr lang="sk-SK" dirty="0" smtClean="0"/>
              <a:t>) </a:t>
            </a:r>
          </a:p>
          <a:p>
            <a:r>
              <a:rPr lang="sk-SK" dirty="0" err="1" smtClean="0">
                <a:hlinkClick r:id="rId3" tooltip="Fenek (chránený areál)"/>
              </a:rPr>
              <a:t>Fenek</a:t>
            </a:r>
            <a:endParaRPr lang="sk-SK" dirty="0" smtClean="0"/>
          </a:p>
          <a:p>
            <a:r>
              <a:rPr lang="sk-SK" dirty="0">
                <a:hlinkClick r:id="rId4" tooltip="Budinský les (stránka neexistuje)"/>
              </a:rPr>
              <a:t>Budinský </a:t>
            </a:r>
            <a:r>
              <a:rPr lang="sk-SK" dirty="0" smtClean="0">
                <a:hlinkClick r:id="rId4" tooltip="Budinský les (stránka neexistuje)"/>
              </a:rPr>
              <a:t>les</a:t>
            </a:r>
            <a:endParaRPr lang="sk-SK" dirty="0" smtClean="0"/>
          </a:p>
          <a:p>
            <a:r>
              <a:rPr lang="sk-SK" dirty="0" err="1">
                <a:hlinkClick r:id="rId5" tooltip="Martinovská nádrž"/>
              </a:rPr>
              <a:t>Martinovská</a:t>
            </a:r>
            <a:r>
              <a:rPr lang="sk-SK" dirty="0">
                <a:hlinkClick r:id="rId5" tooltip="Martinovská nádrž"/>
              </a:rPr>
              <a:t> </a:t>
            </a:r>
            <a:r>
              <a:rPr lang="sk-SK" dirty="0" smtClean="0">
                <a:hlinkClick r:id="rId5" tooltip="Martinovská nádrž"/>
              </a:rPr>
              <a:t>nádrž</a:t>
            </a:r>
            <a:endParaRPr lang="sk-SK" dirty="0" smtClean="0"/>
          </a:p>
          <a:p>
            <a:r>
              <a:rPr lang="sk-SK" dirty="0">
                <a:hlinkClick r:id="rId6"/>
              </a:rPr>
              <a:t>Volavčia </a:t>
            </a:r>
            <a:r>
              <a:rPr lang="sk-SK" dirty="0" smtClean="0">
                <a:hlinkClick r:id="rId6"/>
              </a:rPr>
              <a:t>kolónia</a:t>
            </a:r>
            <a:endParaRPr lang="sk-SK" dirty="0" smtClean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                                                                </a:t>
            </a:r>
            <a:r>
              <a:rPr lang="sk-SK" b="1" i="1" dirty="0" err="1" smtClean="0">
                <a:solidFill>
                  <a:schemeClr val="tx1"/>
                </a:solidFill>
              </a:rPr>
              <a:t>Fenek-Rimaszombat</a:t>
            </a:r>
            <a:endParaRPr lang="sk-SK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912" y="1905000"/>
            <a:ext cx="4279900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9297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b="1" dirty="0" err="1" smtClean="0">
                <a:solidFill>
                  <a:schemeClr val="tx1"/>
                </a:solidFill>
              </a:rPr>
              <a:t>Nemzeti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természetvédelmi</a:t>
            </a:r>
            <a:r>
              <a:rPr lang="sk-SK" sz="2400" b="1" dirty="0" smtClean="0">
                <a:solidFill>
                  <a:schemeClr val="tx1"/>
                </a:solidFill>
              </a:rPr>
              <a:t> </a:t>
            </a:r>
            <a:r>
              <a:rPr lang="sk-SK" sz="2400" b="1" dirty="0" err="1" smtClean="0">
                <a:solidFill>
                  <a:schemeClr val="tx1"/>
                </a:solidFill>
              </a:rPr>
              <a:t>rezervátumok</a:t>
            </a:r>
            <a:r>
              <a:rPr lang="sk-SK" sz="2400" b="1" dirty="0" smtClean="0">
                <a:solidFill>
                  <a:schemeClr val="tx1"/>
                </a:solidFill>
              </a:rPr>
              <a:t/>
            </a:r>
            <a:br>
              <a:rPr lang="sk-SK" sz="2400" b="1" dirty="0" smtClean="0">
                <a:solidFill>
                  <a:schemeClr val="tx1"/>
                </a:solidFill>
              </a:rPr>
            </a:br>
            <a:r>
              <a:rPr lang="sk-SK" sz="2400" b="1" dirty="0" smtClean="0">
                <a:solidFill>
                  <a:schemeClr val="tx1"/>
                </a:solidFill>
              </a:rPr>
              <a:t> (Prírodná rezervácia)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600200"/>
            <a:ext cx="8915400" cy="4311022"/>
          </a:xfrm>
        </p:spPr>
        <p:txBody>
          <a:bodyPr/>
          <a:lstStyle/>
          <a:p>
            <a:r>
              <a:rPr lang="sk-SK" dirty="0" smtClean="0"/>
              <a:t>Devínska Kobyla </a:t>
            </a:r>
          </a:p>
          <a:p>
            <a:r>
              <a:rPr lang="sk-SK" dirty="0"/>
              <a:t> </a:t>
            </a:r>
            <a:r>
              <a:rPr lang="sk-SK" dirty="0" err="1" smtClean="0"/>
              <a:t>Dreveník</a:t>
            </a:r>
            <a:endParaRPr lang="sk-SK" dirty="0" smtClean="0"/>
          </a:p>
          <a:p>
            <a:r>
              <a:rPr lang="sk-SK" dirty="0" err="1" smtClean="0"/>
              <a:t>Somoskő</a:t>
            </a:r>
            <a:endParaRPr lang="sk-SK" dirty="0" smtClean="0"/>
          </a:p>
          <a:p>
            <a:r>
              <a:rPr lang="sk-SK" dirty="0" err="1" smtClean="0"/>
              <a:t>Maníni-szoros</a:t>
            </a:r>
            <a:endParaRPr lang="sk-SK" dirty="0" smtClean="0"/>
          </a:p>
          <a:p>
            <a:r>
              <a:rPr lang="sk-SK" dirty="0" err="1" smtClean="0"/>
              <a:t>Szulykói-sziklák</a:t>
            </a:r>
            <a:endParaRPr lang="sk-SK" dirty="0" smtClean="0"/>
          </a:p>
          <a:p>
            <a:r>
              <a:rPr lang="sk-SK" dirty="0" err="1" smtClean="0"/>
              <a:t>Dabaru</a:t>
            </a:r>
            <a:r>
              <a:rPr lang="sk-SK" dirty="0" smtClean="0"/>
              <a:t> </a:t>
            </a:r>
            <a:r>
              <a:rPr lang="sk-SK" dirty="0" err="1" smtClean="0"/>
              <a:t>őserdő</a:t>
            </a:r>
            <a:endParaRPr lang="sk-SK" dirty="0" smtClean="0"/>
          </a:p>
          <a:p>
            <a:r>
              <a:rPr lang="sk-SK" dirty="0" smtClean="0"/>
              <a:t>Szabó-</a:t>
            </a:r>
            <a:r>
              <a:rPr lang="sk-SK" dirty="0" err="1" smtClean="0"/>
              <a:t>szikla</a:t>
            </a:r>
            <a:endParaRPr lang="sk-SK" dirty="0" smtClean="0"/>
          </a:p>
          <a:p>
            <a:r>
              <a:rPr lang="sk-SK" dirty="0" err="1" smtClean="0"/>
              <a:t>Tengerszem</a:t>
            </a:r>
            <a:r>
              <a:rPr lang="sk-SK" dirty="0" smtClean="0"/>
              <a:t> a </a:t>
            </a:r>
            <a:r>
              <a:rPr lang="sk-SK" dirty="0" err="1" smtClean="0"/>
              <a:t>Vihorlátban</a:t>
            </a:r>
            <a:r>
              <a:rPr lang="sk-SK" dirty="0" smtClean="0"/>
              <a:t> </a:t>
            </a:r>
          </a:p>
          <a:p>
            <a:endParaRPr lang="sk-SK" dirty="0"/>
          </a:p>
          <a:p>
            <a:pPr marL="0" indent="0">
              <a:buNone/>
            </a:pPr>
            <a:r>
              <a:rPr lang="sk-SK" dirty="0" smtClean="0"/>
              <a:t>                                                               </a:t>
            </a:r>
            <a:r>
              <a:rPr lang="sk-SK" b="1" i="1" dirty="0" err="1" smtClean="0">
                <a:solidFill>
                  <a:schemeClr val="tx1"/>
                </a:solidFill>
              </a:rPr>
              <a:t>Somoskő</a:t>
            </a:r>
            <a:r>
              <a:rPr lang="sk-SK" b="1" i="1" dirty="0" smtClean="0">
                <a:solidFill>
                  <a:schemeClr val="tx1"/>
                </a:solidFill>
              </a:rPr>
              <a:t> – </a:t>
            </a:r>
            <a:r>
              <a:rPr lang="sk-SK" b="1" i="1" dirty="0" err="1" smtClean="0">
                <a:solidFill>
                  <a:schemeClr val="tx1"/>
                </a:solidFill>
              </a:rPr>
              <a:t>bazaltvízesés</a:t>
            </a:r>
            <a:r>
              <a:rPr lang="sk-SK" b="1" i="1" dirty="0" smtClean="0">
                <a:solidFill>
                  <a:schemeClr val="tx1"/>
                </a:solidFill>
              </a:rPr>
              <a:t>                      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500" y="1498600"/>
            <a:ext cx="3632199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228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b="1" dirty="0" err="1" smtClean="0">
                <a:solidFill>
                  <a:schemeClr val="tx1"/>
                </a:solidFill>
              </a:rPr>
              <a:t>Természetvédelmi</a:t>
            </a:r>
            <a:r>
              <a:rPr lang="sk-SK" sz="3200" b="1" dirty="0" smtClean="0">
                <a:solidFill>
                  <a:schemeClr val="tx1"/>
                </a:solidFill>
              </a:rPr>
              <a:t> </a:t>
            </a:r>
            <a:r>
              <a:rPr lang="sk-SK" sz="3200" b="1" dirty="0" err="1" smtClean="0">
                <a:solidFill>
                  <a:schemeClr val="tx1"/>
                </a:solidFill>
              </a:rPr>
              <a:t>emlékek</a:t>
            </a:r>
            <a:r>
              <a:rPr lang="sk-SK" sz="3200" b="1" dirty="0" smtClean="0">
                <a:solidFill>
                  <a:schemeClr val="tx1"/>
                </a:solidFill>
              </a:rPr>
              <a:t/>
            </a:r>
            <a:br>
              <a:rPr lang="sk-SK" sz="3200" b="1" dirty="0" smtClean="0">
                <a:solidFill>
                  <a:schemeClr val="tx1"/>
                </a:solidFill>
              </a:rPr>
            </a:br>
            <a:r>
              <a:rPr lang="sk-SK" sz="3200" b="1" dirty="0" smtClean="0">
                <a:solidFill>
                  <a:schemeClr val="tx1"/>
                </a:solidFill>
              </a:rPr>
              <a:t>(Prírodné pamiatky)</a:t>
            </a:r>
            <a:endParaRPr lang="sk-SK" sz="32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95800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Ide </a:t>
            </a:r>
            <a:r>
              <a:rPr lang="sk-SK" dirty="0" err="1" smtClean="0">
                <a:solidFill>
                  <a:schemeClr val="tx1"/>
                </a:solidFill>
              </a:rPr>
              <a:t>tartoznak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egyes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védett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parkok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kertek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fák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várak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várromok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barlangok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stb</a:t>
            </a:r>
            <a:r>
              <a:rPr lang="sk-SK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 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</a:t>
            </a:r>
            <a:r>
              <a:rPr lang="sk-SK" b="1" i="1" dirty="0" err="1" smtClean="0">
                <a:solidFill>
                  <a:schemeClr val="tx1"/>
                </a:solidFill>
              </a:rPr>
              <a:t>Gombaszögi</a:t>
            </a:r>
            <a:r>
              <a:rPr lang="sk-SK" b="1" i="1" dirty="0" smtClean="0">
                <a:solidFill>
                  <a:schemeClr val="tx1"/>
                </a:solidFill>
              </a:rPr>
              <a:t> </a:t>
            </a:r>
            <a:r>
              <a:rPr lang="sk-SK" b="1" i="1" dirty="0" err="1" smtClean="0">
                <a:solidFill>
                  <a:schemeClr val="tx1"/>
                </a:solidFill>
              </a:rPr>
              <a:t>barlang</a:t>
            </a:r>
            <a:r>
              <a:rPr lang="sk-SK" b="1" i="1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sk-SK" b="1" i="1" dirty="0" err="1" smtClean="0">
                <a:solidFill>
                  <a:schemeClr val="tx1"/>
                </a:solidFill>
              </a:rPr>
              <a:t>Füleki</a:t>
            </a:r>
            <a:r>
              <a:rPr lang="sk-SK" b="1" i="1" dirty="0" smtClean="0">
                <a:solidFill>
                  <a:schemeClr val="tx1"/>
                </a:solidFill>
              </a:rPr>
              <a:t> vár</a:t>
            </a:r>
          </a:p>
          <a:p>
            <a:pPr marL="0" indent="0">
              <a:buNone/>
            </a:pP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9212" y="3632200"/>
            <a:ext cx="3802879" cy="26924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200" y="3632200"/>
            <a:ext cx="44450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9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dirty="0" err="1" smtClean="0">
                <a:solidFill>
                  <a:schemeClr val="tx1"/>
                </a:solidFill>
              </a:rPr>
              <a:t>Itt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megnézhetsz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egy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rövid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videót</a:t>
            </a:r>
            <a:r>
              <a:rPr lang="sk-SK" sz="2400" dirty="0" smtClean="0">
                <a:solidFill>
                  <a:schemeClr val="tx1"/>
                </a:solidFill>
              </a:rPr>
              <a:t> a </a:t>
            </a:r>
            <a:r>
              <a:rPr lang="sk-SK" sz="2400" dirty="0" err="1" smtClean="0">
                <a:solidFill>
                  <a:schemeClr val="tx1"/>
                </a:solidFill>
              </a:rPr>
              <a:t>Tátrai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Nemzeti</a:t>
            </a:r>
            <a:r>
              <a:rPr lang="sk-SK" sz="2400" dirty="0" smtClean="0">
                <a:solidFill>
                  <a:schemeClr val="tx1"/>
                </a:solidFill>
              </a:rPr>
              <a:t> </a:t>
            </a:r>
            <a:r>
              <a:rPr lang="sk-SK" sz="2400" dirty="0" err="1" smtClean="0">
                <a:solidFill>
                  <a:schemeClr val="tx1"/>
                </a:solidFill>
              </a:rPr>
              <a:t>parkról</a:t>
            </a:r>
            <a:endParaRPr lang="sk-SK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b="1" dirty="0" smtClean="0">
              <a:hlinkClick r:id="rId2"/>
            </a:endParaRPr>
          </a:p>
          <a:p>
            <a:endParaRPr lang="sk-SK" dirty="0">
              <a:hlinkClick r:id="rId2"/>
            </a:endParaRPr>
          </a:p>
          <a:p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www.youtube.com/watc </a:t>
            </a:r>
            <a:r>
              <a:rPr lang="sk-SK" dirty="0" err="1" smtClean="0">
                <a:hlinkClick r:id="rId2"/>
              </a:rPr>
              <a:t>h?v</a:t>
            </a:r>
            <a:r>
              <a:rPr lang="sk-SK" dirty="0" smtClean="0">
                <a:hlinkClick r:id="rId2"/>
              </a:rPr>
              <a:t>=A-J7LgZH3v4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4064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err="1" smtClean="0"/>
              <a:t>Természetvédelem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b="1" dirty="0">
                <a:solidFill>
                  <a:schemeClr val="tx1"/>
                </a:solidFill>
              </a:rPr>
              <a:t>Természetvédelem </a:t>
            </a:r>
            <a:r>
              <a:rPr lang="hu-HU" sz="2400" dirty="0">
                <a:solidFill>
                  <a:schemeClr val="tx1"/>
                </a:solidFill>
              </a:rPr>
              <a:t>alatt értjük: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a természeti értékek és területek, tájak, valamint azok természeti rendszereinek, biológiai sokféleségének </a:t>
            </a:r>
            <a:r>
              <a:rPr lang="hu-HU" sz="2400" u="sng" dirty="0">
                <a:solidFill>
                  <a:schemeClr val="tx1"/>
                </a:solidFill>
              </a:rPr>
              <a:t>általános védelmét</a:t>
            </a:r>
            <a:r>
              <a:rPr lang="hu-HU" sz="2400" dirty="0">
                <a:solidFill>
                  <a:schemeClr val="tx1"/>
                </a:solidFill>
              </a:rPr>
              <a:t>, valamint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a természeti értékek és területek </a:t>
            </a:r>
            <a:r>
              <a:rPr lang="hu-HU" sz="2400" u="sng" dirty="0">
                <a:solidFill>
                  <a:schemeClr val="tx1"/>
                </a:solidFill>
              </a:rPr>
              <a:t>kiemelt oltalmát</a:t>
            </a:r>
            <a:r>
              <a:rPr lang="hu-HU" sz="2400" dirty="0">
                <a:solidFill>
                  <a:schemeClr val="tx1"/>
                </a:solidFill>
              </a:rPr>
              <a:t>.</a:t>
            </a:r>
            <a:endParaRPr lang="sk-SK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28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A természetvédelem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006222"/>
          </a:xfrm>
        </p:spPr>
        <p:txBody>
          <a:bodyPr>
            <a:noAutofit/>
          </a:bodyPr>
          <a:lstStyle/>
          <a:p>
            <a:pPr lvl="0"/>
            <a:r>
              <a:rPr lang="hu-HU" sz="2400" dirty="0">
                <a:solidFill>
                  <a:schemeClr val="tx1"/>
                </a:solidFill>
              </a:rPr>
              <a:t>megóvást, megőrzést, védelmezést,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veszélyeztető jelenségek feltárását,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károsodás – károsítás megelőzését, elhárítását, csökkentését vagy megszüntetését,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működőképesség, biológiai sokféleség fenntartását,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helyreállítást és fejlesztést,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a fenntartható használat elősegítését,</a:t>
            </a:r>
            <a:endParaRPr lang="sk-SK" sz="2400" dirty="0">
              <a:solidFill>
                <a:schemeClr val="tx1"/>
              </a:solidFill>
            </a:endParaRPr>
          </a:p>
          <a:p>
            <a:pPr lvl="0"/>
            <a:r>
              <a:rPr lang="hu-HU" sz="2400" dirty="0">
                <a:solidFill>
                  <a:schemeClr val="tx1"/>
                </a:solidFill>
              </a:rPr>
              <a:t>a társadalom természet iránti igényének </a:t>
            </a:r>
            <a:r>
              <a:rPr lang="hu-HU" sz="2400" dirty="0" smtClean="0">
                <a:solidFill>
                  <a:schemeClr val="tx1"/>
                </a:solidFill>
              </a:rPr>
              <a:t>kielégítését</a:t>
            </a:r>
            <a:endParaRPr lang="sk-SK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1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118965"/>
          </a:xfrm>
        </p:spPr>
        <p:txBody>
          <a:bodyPr>
            <a:noAutofit/>
          </a:bodyPr>
          <a:lstStyle/>
          <a:p>
            <a:r>
              <a:rPr lang="sk-SK" sz="2800" b="1" dirty="0" smtClean="0"/>
              <a:t>A </a:t>
            </a:r>
            <a:r>
              <a:rPr lang="sk-SK" sz="2800" b="1" dirty="0" err="1" smtClean="0"/>
              <a:t>védett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területeket</a:t>
            </a:r>
            <a:r>
              <a:rPr lang="sk-SK" sz="2800" b="1" dirty="0" smtClean="0"/>
              <a:t> a </a:t>
            </a:r>
            <a:r>
              <a:rPr lang="sk-SK" sz="2800" b="1" dirty="0" err="1" smtClean="0"/>
              <a:t>következőkategóriába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soroljuk</a:t>
            </a:r>
            <a:r>
              <a:rPr lang="sk-SK" sz="2800" b="1" dirty="0" smtClean="0"/>
              <a:t>:</a:t>
            </a:r>
            <a:endParaRPr lang="sk-SK" sz="28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414588"/>
            <a:ext cx="8915400" cy="3496633"/>
          </a:xfrm>
        </p:spPr>
        <p:txBody>
          <a:bodyPr/>
          <a:lstStyle/>
          <a:p>
            <a:r>
              <a:rPr lang="sk-SK" dirty="0" err="1">
                <a:solidFill>
                  <a:schemeClr val="tx1"/>
                </a:solidFill>
              </a:rPr>
              <a:t>t</a:t>
            </a:r>
            <a:r>
              <a:rPr lang="sk-SK" dirty="0" err="1" smtClean="0">
                <a:solidFill>
                  <a:schemeClr val="tx1"/>
                </a:solidFill>
              </a:rPr>
              <a:t>ájvédelmi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körzet</a:t>
            </a:r>
            <a:r>
              <a:rPr lang="sk-SK" dirty="0" smtClean="0">
                <a:solidFill>
                  <a:schemeClr val="tx1"/>
                </a:solidFill>
              </a:rPr>
              <a:t> – TVK (chránená kraji </a:t>
            </a:r>
            <a:r>
              <a:rPr lang="sk-SK" dirty="0" err="1" smtClean="0">
                <a:solidFill>
                  <a:schemeClr val="tx1"/>
                </a:solidFill>
              </a:rPr>
              <a:t>nná</a:t>
            </a:r>
            <a:r>
              <a:rPr lang="sk-SK" dirty="0" smtClean="0">
                <a:solidFill>
                  <a:schemeClr val="tx1"/>
                </a:solidFill>
              </a:rPr>
              <a:t> oblasť – CHKO),</a:t>
            </a:r>
          </a:p>
          <a:p>
            <a:r>
              <a:rPr lang="sk-SK" dirty="0" err="1">
                <a:solidFill>
                  <a:schemeClr val="tx1"/>
                </a:solidFill>
              </a:rPr>
              <a:t>n</a:t>
            </a:r>
            <a:r>
              <a:rPr lang="sk-SK" dirty="0" err="1" smtClean="0">
                <a:solidFill>
                  <a:schemeClr val="tx1"/>
                </a:solidFill>
              </a:rPr>
              <a:t>emzeti</a:t>
            </a:r>
            <a:r>
              <a:rPr lang="sk-SK" dirty="0" smtClean="0">
                <a:solidFill>
                  <a:schemeClr val="tx1"/>
                </a:solidFill>
              </a:rPr>
              <a:t> park – NP (národný park – NP),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védett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létesítmény</a:t>
            </a:r>
            <a:r>
              <a:rPr lang="sk-SK" dirty="0" smtClean="0">
                <a:solidFill>
                  <a:schemeClr val="tx1"/>
                </a:solidFill>
              </a:rPr>
              <a:t> – VL (</a:t>
            </a:r>
            <a:r>
              <a:rPr lang="sk-SK" dirty="0">
                <a:solidFill>
                  <a:schemeClr val="tx1"/>
                </a:solidFill>
              </a:rPr>
              <a:t>c</a:t>
            </a:r>
            <a:r>
              <a:rPr lang="sk-SK" dirty="0" smtClean="0">
                <a:solidFill>
                  <a:schemeClr val="tx1"/>
                </a:solidFill>
              </a:rPr>
              <a:t>hránený areál – CHA)</a:t>
            </a:r>
          </a:p>
          <a:p>
            <a:r>
              <a:rPr lang="sk-SK" dirty="0" err="1">
                <a:solidFill>
                  <a:schemeClr val="tx1"/>
                </a:solidFill>
              </a:rPr>
              <a:t>t</a:t>
            </a:r>
            <a:r>
              <a:rPr lang="sk-SK" dirty="0" err="1" smtClean="0">
                <a:solidFill>
                  <a:schemeClr val="tx1"/>
                </a:solidFill>
              </a:rPr>
              <a:t>ermészetvédelmi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rezervátum</a:t>
            </a:r>
            <a:r>
              <a:rPr lang="sk-SK" dirty="0" smtClean="0">
                <a:solidFill>
                  <a:schemeClr val="tx1"/>
                </a:solidFill>
              </a:rPr>
              <a:t> – TR (prírodná rezervácia – PR)</a:t>
            </a:r>
          </a:p>
          <a:p>
            <a:r>
              <a:rPr lang="sk-SK" dirty="0" err="1">
                <a:solidFill>
                  <a:schemeClr val="tx1"/>
                </a:solidFill>
              </a:rPr>
              <a:t>t</a:t>
            </a:r>
            <a:r>
              <a:rPr lang="sk-SK" dirty="0" err="1" smtClean="0">
                <a:solidFill>
                  <a:schemeClr val="tx1"/>
                </a:solidFill>
              </a:rPr>
              <a:t>ermészetvédelmi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emlék</a:t>
            </a:r>
            <a:r>
              <a:rPr lang="sk-SK" dirty="0" smtClean="0">
                <a:solidFill>
                  <a:schemeClr val="tx1"/>
                </a:solidFill>
              </a:rPr>
              <a:t>  - TE  (prírodná pamiatka – PP) (</a:t>
            </a:r>
            <a:r>
              <a:rPr lang="sk-SK" dirty="0" err="1" smtClean="0">
                <a:solidFill>
                  <a:schemeClr val="tx1"/>
                </a:solidFill>
              </a:rPr>
              <a:t>barlangok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szakadékok</a:t>
            </a:r>
            <a:r>
              <a:rPr lang="sk-SK" dirty="0" smtClean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</a:rPr>
              <a:t>vízesések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stb</a:t>
            </a:r>
            <a:r>
              <a:rPr lang="sk-SK" dirty="0" smtClean="0">
                <a:solidFill>
                  <a:schemeClr val="tx1"/>
                </a:solidFill>
              </a:rPr>
              <a:t>).</a:t>
            </a:r>
          </a:p>
          <a:p>
            <a:pPr marL="0" indent="0">
              <a:buNone/>
            </a:pPr>
            <a:endParaRPr lang="sk-SK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20431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tx1"/>
                </a:solidFill>
              </a:rPr>
              <a:t>A természet általános védelmének</a:t>
            </a:r>
            <a:r>
              <a:rPr lang="hu-HU" dirty="0">
                <a:solidFill>
                  <a:schemeClr val="tx1"/>
                </a:solidFill>
              </a:rPr>
              <a:t> kereteibe tartozik </a:t>
            </a:r>
            <a:r>
              <a:rPr lang="hu-HU" u="sng" dirty="0">
                <a:solidFill>
                  <a:schemeClr val="tx1"/>
                </a:solidFill>
              </a:rPr>
              <a:t>a természeti értékek</a:t>
            </a:r>
            <a:r>
              <a:rPr lang="hu-HU" dirty="0">
                <a:solidFill>
                  <a:schemeClr val="tx1"/>
                </a:solidFill>
              </a:rPr>
              <a:t> és </a:t>
            </a:r>
            <a:r>
              <a:rPr lang="hu-HU" u="sng" dirty="0">
                <a:solidFill>
                  <a:schemeClr val="tx1"/>
                </a:solidFill>
              </a:rPr>
              <a:t>a természeti területek</a:t>
            </a:r>
            <a:r>
              <a:rPr lang="hu-HU" dirty="0">
                <a:solidFill>
                  <a:schemeClr val="tx1"/>
                </a:solidFill>
              </a:rPr>
              <a:t> védelme: a tájvédelem, a vadon élő élővilág általános védelme, az élőhelyek és a természeti területek, valamint a földtani természeti értékek általános védelme.</a:t>
            </a:r>
            <a:endParaRPr lang="sk-SK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tx1"/>
                </a:solidFill>
              </a:rPr>
              <a:t>A természeti értékek és területek kiemelt oltalmának</a:t>
            </a:r>
            <a:r>
              <a:rPr lang="hu-HU" dirty="0">
                <a:solidFill>
                  <a:schemeClr val="tx1"/>
                </a:solidFill>
              </a:rPr>
              <a:t> alapja a védetté nyilvánítás, tehát tárgyai </a:t>
            </a:r>
            <a:r>
              <a:rPr lang="hu-HU" b="1" u="sng" dirty="0">
                <a:solidFill>
                  <a:schemeClr val="tx1"/>
                </a:solidFill>
              </a:rPr>
              <a:t>a védett</a:t>
            </a:r>
            <a:r>
              <a:rPr lang="hu-HU" u="sng" dirty="0">
                <a:solidFill>
                  <a:schemeClr val="tx1"/>
                </a:solidFill>
              </a:rPr>
              <a:t> természeti területek</a:t>
            </a:r>
            <a:r>
              <a:rPr lang="hu-HU" dirty="0">
                <a:solidFill>
                  <a:schemeClr val="tx1"/>
                </a:solidFill>
              </a:rPr>
              <a:t> és </a:t>
            </a:r>
            <a:r>
              <a:rPr lang="hu-HU" b="1" u="sng" dirty="0">
                <a:solidFill>
                  <a:schemeClr val="tx1"/>
                </a:solidFill>
              </a:rPr>
              <a:t>a védett</a:t>
            </a:r>
            <a:r>
              <a:rPr lang="hu-HU" u="sng" dirty="0">
                <a:solidFill>
                  <a:schemeClr val="tx1"/>
                </a:solidFill>
              </a:rPr>
              <a:t> természeti értékek</a:t>
            </a:r>
            <a:r>
              <a:rPr lang="hu-HU" dirty="0">
                <a:solidFill>
                  <a:schemeClr val="tx1"/>
                </a:solidFill>
              </a:rPr>
              <a:t>.</a:t>
            </a:r>
            <a:endParaRPr lang="sk-SK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7692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solidFill>
                  <a:schemeClr val="accent1"/>
                </a:solidFill>
              </a:rPr>
              <a:t>A természetvédelem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>
                <a:solidFill>
                  <a:schemeClr val="tx1"/>
                </a:solidFill>
              </a:rPr>
              <a:t>a tájak és élőhelyek, a természeti és a védett természeti területek és értékek általános védelmét, illetve kiemelt oltalmát, valamint a </a:t>
            </a:r>
            <a:r>
              <a:rPr lang="hu-HU" dirty="0" err="1">
                <a:solidFill>
                  <a:schemeClr val="tx1"/>
                </a:solidFill>
              </a:rPr>
              <a:t>Natura</a:t>
            </a:r>
            <a:r>
              <a:rPr lang="hu-HU" dirty="0">
                <a:solidFill>
                  <a:schemeClr val="tx1"/>
                </a:solidFill>
              </a:rPr>
              <a:t> 2000 területek (közösségi jelentőségű jelölő fajok, jelölő </a:t>
            </a:r>
            <a:r>
              <a:rPr lang="hu-HU" dirty="0" smtClean="0">
                <a:solidFill>
                  <a:schemeClr val="tx1"/>
                </a:solidFill>
              </a:rPr>
              <a:t>élőhelyek) </a:t>
            </a:r>
            <a:r>
              <a:rPr lang="hu-HU" dirty="0">
                <a:solidFill>
                  <a:schemeClr val="tx1"/>
                </a:solidFill>
              </a:rPr>
              <a:t>közösségi szintű védelmét jelenti</a:t>
            </a:r>
            <a:r>
              <a:rPr lang="hu-HU" dirty="0" smtClean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b="1" dirty="0">
                <a:solidFill>
                  <a:schemeClr val="tx1"/>
                </a:solidFill>
              </a:rPr>
              <a:t>A </a:t>
            </a:r>
            <a:r>
              <a:rPr lang="sk-SK" b="1" dirty="0" err="1">
                <a:solidFill>
                  <a:schemeClr val="tx1"/>
                </a:solidFill>
              </a:rPr>
              <a:t>környezetvédelem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és</a:t>
            </a: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>
                <a:solidFill>
                  <a:schemeClr val="accent1"/>
                </a:solidFill>
              </a:rPr>
              <a:t>a </a:t>
            </a:r>
            <a:r>
              <a:rPr lang="sk-SK" b="1" dirty="0" err="1">
                <a:solidFill>
                  <a:schemeClr val="accent1"/>
                </a:solidFill>
              </a:rPr>
              <a:t>természetvédelem</a:t>
            </a:r>
            <a:r>
              <a:rPr lang="sk-SK" b="1" dirty="0">
                <a:solidFill>
                  <a:schemeClr val="accent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egymásra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kölcsönösen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hat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egymással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összefüggésben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részben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átfedésben</a:t>
            </a:r>
            <a:r>
              <a:rPr lang="sk-SK" dirty="0">
                <a:solidFill>
                  <a:schemeClr val="tx1"/>
                </a:solidFill>
              </a:rPr>
              <a:t> van [</a:t>
            </a:r>
            <a:r>
              <a:rPr lang="sk-SK" dirty="0" err="1">
                <a:solidFill>
                  <a:schemeClr val="tx1"/>
                </a:solidFill>
              </a:rPr>
              <a:t>pl</a:t>
            </a:r>
            <a:r>
              <a:rPr lang="sk-SK" dirty="0">
                <a:solidFill>
                  <a:schemeClr val="tx1"/>
                </a:solidFill>
              </a:rPr>
              <a:t>. </a:t>
            </a:r>
            <a:r>
              <a:rPr lang="sk-SK" dirty="0" err="1">
                <a:solidFill>
                  <a:schemeClr val="tx1"/>
                </a:solidFill>
              </a:rPr>
              <a:t>élővilág</a:t>
            </a:r>
            <a:r>
              <a:rPr lang="sk-SK" dirty="0">
                <a:solidFill>
                  <a:schemeClr val="tx1"/>
                </a:solidFill>
              </a:rPr>
              <a:t> – </a:t>
            </a:r>
            <a:r>
              <a:rPr lang="sk-SK" dirty="0" err="1">
                <a:solidFill>
                  <a:schemeClr val="tx1"/>
                </a:solidFill>
              </a:rPr>
              <a:t>vadon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élő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növények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és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állatok</a:t>
            </a:r>
            <a:r>
              <a:rPr lang="sk-SK" dirty="0">
                <a:solidFill>
                  <a:schemeClr val="tx1"/>
                </a:solidFill>
              </a:rPr>
              <a:t>; </a:t>
            </a:r>
            <a:r>
              <a:rPr lang="sk-SK" dirty="0" err="1">
                <a:solidFill>
                  <a:schemeClr val="tx1"/>
                </a:solidFill>
              </a:rPr>
              <a:t>föld</a:t>
            </a:r>
            <a:r>
              <a:rPr lang="sk-SK" dirty="0">
                <a:solidFill>
                  <a:schemeClr val="tx1"/>
                </a:solidFill>
              </a:rPr>
              <a:t> – </a:t>
            </a:r>
            <a:r>
              <a:rPr lang="sk-SK" dirty="0" err="1">
                <a:solidFill>
                  <a:schemeClr val="tx1"/>
                </a:solidFill>
              </a:rPr>
              <a:t>erdőtalaj</a:t>
            </a:r>
            <a:r>
              <a:rPr lang="sk-SK" dirty="0">
                <a:solidFill>
                  <a:schemeClr val="tx1"/>
                </a:solidFill>
              </a:rPr>
              <a:t>; </a:t>
            </a:r>
            <a:r>
              <a:rPr lang="sk-SK" dirty="0" err="1">
                <a:solidFill>
                  <a:schemeClr val="tx1"/>
                </a:solidFill>
              </a:rPr>
              <a:t>épített</a:t>
            </a:r>
            <a:r>
              <a:rPr lang="sk-SK" dirty="0">
                <a:solidFill>
                  <a:schemeClr val="tx1"/>
                </a:solidFill>
              </a:rPr>
              <a:t> (</a:t>
            </a:r>
            <a:r>
              <a:rPr lang="sk-SK" dirty="0" err="1">
                <a:solidFill>
                  <a:schemeClr val="tx1"/>
                </a:solidFill>
              </a:rPr>
              <a:t>mesterséges</a:t>
            </a:r>
            <a:r>
              <a:rPr lang="sk-SK" dirty="0">
                <a:solidFill>
                  <a:schemeClr val="tx1"/>
                </a:solidFill>
              </a:rPr>
              <a:t>) </a:t>
            </a:r>
            <a:r>
              <a:rPr lang="sk-SK" dirty="0" err="1">
                <a:solidFill>
                  <a:schemeClr val="tx1"/>
                </a:solidFill>
              </a:rPr>
              <a:t>környezet</a:t>
            </a:r>
            <a:r>
              <a:rPr lang="sk-SK" dirty="0">
                <a:solidFill>
                  <a:schemeClr val="tx1"/>
                </a:solidFill>
              </a:rPr>
              <a:t> – </a:t>
            </a:r>
            <a:r>
              <a:rPr lang="sk-SK" dirty="0" err="1">
                <a:solidFill>
                  <a:schemeClr val="tx1"/>
                </a:solidFill>
              </a:rPr>
              <a:t>táj</a:t>
            </a:r>
            <a:r>
              <a:rPr lang="sk-SK" dirty="0">
                <a:solidFill>
                  <a:schemeClr val="tx1"/>
                </a:solidFill>
              </a:rPr>
              <a:t>; víz – </a:t>
            </a:r>
            <a:r>
              <a:rPr lang="sk-SK" dirty="0" err="1">
                <a:solidFill>
                  <a:schemeClr val="tx1"/>
                </a:solidFill>
              </a:rPr>
              <a:t>vizes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élőhelyek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források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stb</a:t>
            </a:r>
            <a:r>
              <a:rPr lang="sk-SK" dirty="0" smtClean="0">
                <a:solidFill>
                  <a:schemeClr val="tx1"/>
                </a:solidFill>
              </a:rPr>
              <a:t>.].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17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472" y="348599"/>
            <a:ext cx="9751841" cy="6509401"/>
          </a:xfrm>
        </p:spPr>
      </p:pic>
    </p:spTree>
    <p:extLst>
      <p:ext uri="{BB962C8B-B14F-4D97-AF65-F5344CB8AC3E}">
        <p14:creationId xmlns:p14="http://schemas.microsoft.com/office/powerpoint/2010/main" xmlns="" val="1075485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Te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segíthetsz</a:t>
            </a:r>
            <a:r>
              <a:rPr lang="sk-SK" dirty="0"/>
              <a:t> ! </a:t>
            </a:r>
            <a:r>
              <a:rPr lang="sk-SK" dirty="0" err="1"/>
              <a:t>Cselekedj</a:t>
            </a:r>
            <a:r>
              <a:rPr lang="sk-SK" dirty="0"/>
              <a:t>!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89212" y="2349500"/>
            <a:ext cx="8915400" cy="35617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k-SK" dirty="0" err="1">
                <a:solidFill>
                  <a:schemeClr val="tx1"/>
                </a:solidFill>
              </a:rPr>
              <a:t>Építs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közösséget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zöldítsd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környezetedet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ültess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fát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termelj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haszonnövényeket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komposztálj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éheztesd</a:t>
            </a:r>
            <a:r>
              <a:rPr lang="sk-SK" dirty="0">
                <a:solidFill>
                  <a:schemeClr val="tx1"/>
                </a:solidFill>
              </a:rPr>
              <a:t> a </a:t>
            </a:r>
            <a:r>
              <a:rPr lang="sk-SK" dirty="0" err="1">
                <a:solidFill>
                  <a:schemeClr val="tx1"/>
                </a:solidFill>
              </a:rPr>
              <a:t>kukát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közlekedj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közösen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vásárolj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csomagoltat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élj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műanyagok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nélkül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válts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környezetbarát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szerekre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vásárolj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friss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hazai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termékeket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</a:rPr>
              <a:t>mert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ez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ajándék</a:t>
            </a:r>
            <a:r>
              <a:rPr lang="sk-SK" dirty="0">
                <a:solidFill>
                  <a:schemeClr val="tx1"/>
                </a:solidFill>
              </a:rPr>
              <a:t> a </a:t>
            </a:r>
            <a:r>
              <a:rPr lang="sk-SK" dirty="0" err="1">
                <a:solidFill>
                  <a:schemeClr val="tx1"/>
                </a:solidFill>
              </a:rPr>
              <a:t>környezetnek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és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err="1">
                <a:solidFill>
                  <a:schemeClr val="tx1"/>
                </a:solidFill>
              </a:rPr>
              <a:t>egészségednek</a:t>
            </a:r>
            <a:r>
              <a:rPr lang="sk-SK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9597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b="1" dirty="0" err="1" smtClean="0">
                <a:solidFill>
                  <a:schemeClr val="tx1"/>
                </a:solidFill>
              </a:rPr>
              <a:t>Tájvédelmi</a:t>
            </a:r>
            <a:r>
              <a:rPr lang="sk-SK" sz="2800" b="1" dirty="0" smtClean="0">
                <a:solidFill>
                  <a:schemeClr val="tx1"/>
                </a:solidFill>
              </a:rPr>
              <a:t> </a:t>
            </a:r>
            <a:r>
              <a:rPr lang="sk-SK" sz="2800" b="1" dirty="0" err="1" smtClean="0">
                <a:solidFill>
                  <a:schemeClr val="tx1"/>
                </a:solidFill>
              </a:rPr>
              <a:t>körzetek</a:t>
            </a:r>
            <a:r>
              <a:rPr lang="sk-SK" sz="2800" b="1" dirty="0" smtClean="0">
                <a:solidFill>
                  <a:schemeClr val="tx1"/>
                </a:solidFill>
              </a:rPr>
              <a:t> (Chránené krajinné oblasti)</a:t>
            </a:r>
            <a:endParaRPr lang="sk-SK" sz="28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3125" y="1457325"/>
            <a:ext cx="9361487" cy="41576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600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Felső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Árva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vidéke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Kis-Kárpátok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Selmeci-hegység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Fehér-Kárpátok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Medves</a:t>
            </a:r>
            <a:r>
              <a:rPr lang="sk-SK" dirty="0" smtClean="0">
                <a:solidFill>
                  <a:schemeClr val="tx1"/>
                </a:solidFill>
              </a:rPr>
              <a:t>- </a:t>
            </a:r>
            <a:r>
              <a:rPr lang="sk-SK" dirty="0" err="1" smtClean="0">
                <a:solidFill>
                  <a:schemeClr val="tx1"/>
                </a:solidFill>
              </a:rPr>
              <a:t>hegység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Dunai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ligeterdők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Kiszuca</a:t>
            </a:r>
            <a:r>
              <a:rPr lang="sk-SK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sk-SK" b="1" i="1" dirty="0">
                <a:solidFill>
                  <a:schemeClr val="tx1"/>
                </a:solidFill>
              </a:rPr>
              <a:t>Záruby- a </a:t>
            </a:r>
            <a:r>
              <a:rPr lang="sk-SK" b="1" i="1" dirty="0" err="1">
                <a:solidFill>
                  <a:schemeClr val="tx1"/>
                </a:solidFill>
              </a:rPr>
              <a:t>Kis-Kárpátok</a:t>
            </a:r>
            <a:r>
              <a:rPr lang="sk-SK" b="1" i="1" dirty="0">
                <a:solidFill>
                  <a:schemeClr val="tx1"/>
                </a:solidFill>
              </a:rPr>
              <a:t> </a:t>
            </a:r>
            <a:r>
              <a:rPr lang="sk-SK" b="1" i="1" dirty="0" err="1">
                <a:solidFill>
                  <a:schemeClr val="tx1"/>
                </a:solidFill>
              </a:rPr>
              <a:t>legmagasabb</a:t>
            </a:r>
            <a:r>
              <a:rPr lang="sk-SK" b="1" i="1" dirty="0">
                <a:solidFill>
                  <a:schemeClr val="tx1"/>
                </a:solidFill>
              </a:rPr>
              <a:t>  </a:t>
            </a:r>
            <a:r>
              <a:rPr lang="sk-SK" b="1" i="1" dirty="0" err="1">
                <a:solidFill>
                  <a:schemeClr val="tx1"/>
                </a:solidFill>
              </a:rPr>
              <a:t>csúcsa</a:t>
            </a:r>
            <a:endParaRPr lang="sk-SK" b="1" i="1" dirty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sz="3600" dirty="0" smtClean="0">
              <a:solidFill>
                <a:schemeClr val="tx1"/>
              </a:solidFill>
            </a:endParaRPr>
          </a:p>
          <a:p>
            <a:endParaRPr lang="sk-SK" sz="3600" dirty="0" smtClean="0">
              <a:solidFill>
                <a:schemeClr val="tx1"/>
              </a:solidFill>
            </a:endParaRPr>
          </a:p>
          <a:p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7200" y="1490133"/>
            <a:ext cx="3733800" cy="239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4183972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Dy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164</TotalTime>
  <Words>502</Words>
  <Application>Microsoft Office PowerPoint</Application>
  <PresentationFormat>Vlastná</PresentationFormat>
  <Paragraphs>92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Dym</vt:lpstr>
      <vt:lpstr>Špeciálna základná škola s VJM, Hviezdoslavova 24, Rimavská Sobota</vt:lpstr>
      <vt:lpstr>Természetvédelem</vt:lpstr>
      <vt:lpstr>A természetvédelem </vt:lpstr>
      <vt:lpstr>A védett területeket a következőkategóriába soroljuk:</vt:lpstr>
      <vt:lpstr>Snímka 5</vt:lpstr>
      <vt:lpstr>Snímka 6</vt:lpstr>
      <vt:lpstr>Snímka 7</vt:lpstr>
      <vt:lpstr>Te is segíthetsz ! Cselekedj!</vt:lpstr>
      <vt:lpstr>Tájvédelmi körzetek (Chránené krajinné oblasti)</vt:lpstr>
      <vt:lpstr>Snímka 10</vt:lpstr>
      <vt:lpstr>Nemzeti parkok (Národné parky)</vt:lpstr>
      <vt:lpstr>Snímka 12</vt:lpstr>
      <vt:lpstr>Védett létesítmények (Chránené areály) rédiónkban</vt:lpstr>
      <vt:lpstr>Nemzeti természetvédelmi rezervátumok  (Prírodná rezervácia)</vt:lpstr>
      <vt:lpstr>Természetvédelmi emlékek (Prírodné pamiatky)</vt:lpstr>
      <vt:lpstr>Itt megnézhetsz egy rövid videót a Tátrai Nemzeti parkról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skolka</dc:creator>
  <cp:lastModifiedBy>pc</cp:lastModifiedBy>
  <cp:revision>16</cp:revision>
  <dcterms:created xsi:type="dcterms:W3CDTF">2020-06-02T06:31:12Z</dcterms:created>
  <dcterms:modified xsi:type="dcterms:W3CDTF">2020-06-02T10:32:31Z</dcterms:modified>
</cp:coreProperties>
</file>