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505" r:id="rId2"/>
    <p:sldId id="504" r:id="rId3"/>
    <p:sldId id="425" r:id="rId4"/>
    <p:sldId id="492" r:id="rId5"/>
    <p:sldId id="490" r:id="rId6"/>
    <p:sldId id="491" r:id="rId7"/>
    <p:sldId id="487" r:id="rId8"/>
    <p:sldId id="475" r:id="rId9"/>
    <p:sldId id="476" r:id="rId10"/>
    <p:sldId id="500" r:id="rId11"/>
    <p:sldId id="501" r:id="rId12"/>
    <p:sldId id="502" r:id="rId13"/>
    <p:sldId id="488" r:id="rId14"/>
    <p:sldId id="478" r:id="rId15"/>
    <p:sldId id="485" r:id="rId16"/>
    <p:sldId id="486" r:id="rId17"/>
    <p:sldId id="489" r:id="rId18"/>
    <p:sldId id="493" r:id="rId19"/>
    <p:sldId id="494" r:id="rId20"/>
    <p:sldId id="495" r:id="rId21"/>
    <p:sldId id="496" r:id="rId22"/>
    <p:sldId id="497" r:id="rId23"/>
    <p:sldId id="498" r:id="rId24"/>
    <p:sldId id="499" r:id="rId25"/>
    <p:sldId id="506" r:id="rId26"/>
    <p:sldId id="503" r:id="rId27"/>
  </p:sldIdLst>
  <p:sldSz cx="9144000" cy="6858000" type="screen4x3"/>
  <p:notesSz cx="9947275" cy="6858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7" autoAdjust="0"/>
  </p:normalViewPr>
  <p:slideViewPr>
    <p:cSldViewPr>
      <p:cViewPr>
        <p:scale>
          <a:sx n="75" d="100"/>
          <a:sy n="75" d="100"/>
        </p:scale>
        <p:origin x="-123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57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34489" y="0"/>
            <a:ext cx="4310486" cy="34257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9DB45CB3-FB97-4E45-9949-DC9C0F493E53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514334"/>
            <a:ext cx="4310486" cy="34257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34489" y="6514334"/>
            <a:ext cx="4310486" cy="34257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B93F8F90-8329-479B-ABFA-F7CF7E552F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691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29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34489" y="1"/>
            <a:ext cx="4310486" cy="3429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B2A87BB0-F693-46EB-B60C-91FF043B06B8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4729" y="3257550"/>
            <a:ext cx="7957820" cy="3086100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34489" y="6513910"/>
            <a:ext cx="4310486" cy="3429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79509DEF-782C-4CB7-8A48-FC42D8531B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16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6CDA54-EC19-4527-8149-92F4C0B79A66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778F6D-AD2D-46B5-8E8E-D7B5AC730F8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CDA54-EC19-4527-8149-92F4C0B79A66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78F6D-AD2D-46B5-8E8E-D7B5AC730F8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CDA54-EC19-4527-8149-92F4C0B79A66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78F6D-AD2D-46B5-8E8E-D7B5AC730F8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CDA54-EC19-4527-8149-92F4C0B79A66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78F6D-AD2D-46B5-8E8E-D7B5AC730F88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CDA54-EC19-4527-8149-92F4C0B79A66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78F6D-AD2D-46B5-8E8E-D7B5AC730F88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CDA54-EC19-4527-8149-92F4C0B79A66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78F6D-AD2D-46B5-8E8E-D7B5AC730F88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CDA54-EC19-4527-8149-92F4C0B79A66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78F6D-AD2D-46B5-8E8E-D7B5AC730F88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CDA54-EC19-4527-8149-92F4C0B79A66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78F6D-AD2D-46B5-8E8E-D7B5AC730F88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CDA54-EC19-4527-8149-92F4C0B79A66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78F6D-AD2D-46B5-8E8E-D7B5AC730F8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26CDA54-EC19-4527-8149-92F4C0B79A66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78F6D-AD2D-46B5-8E8E-D7B5AC730F88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6CDA54-EC19-4527-8149-92F4C0B79A66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778F6D-AD2D-46B5-8E8E-D7B5AC730F88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26CDA54-EC19-4527-8149-92F4C0B79A66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778F6D-AD2D-46B5-8E8E-D7B5AC730F8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Wirusowe_zapalenie_w%C4%85troby" TargetMode="External"/><Relationship Id="rId3" Type="http://schemas.openxmlformats.org/officeDocument/2006/relationships/hyperlink" Target="https://pl.wikipedia.org/wiki/Gor%C4%85czka" TargetMode="External"/><Relationship Id="rId7" Type="http://schemas.openxmlformats.org/officeDocument/2006/relationships/hyperlink" Target="https://pl.wikipedia.org/wiki/Antybiotyki" TargetMode="External"/><Relationship Id="rId2" Type="http://schemas.openxmlformats.org/officeDocument/2006/relationships/hyperlink" Target="https://pl.wikipedia.org/wiki/Gryp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Respirator_(medycyna)" TargetMode="External"/><Relationship Id="rId5" Type="http://schemas.openxmlformats.org/officeDocument/2006/relationships/hyperlink" Target="https://pl.wikipedia.org/wiki/Duszno%C5%9B%C4%87" TargetMode="External"/><Relationship Id="rId4" Type="http://schemas.openxmlformats.org/officeDocument/2006/relationships/hyperlink" Target="https://pl.wikipedia.org/wiki/Kaszel" TargetMode="External"/><Relationship Id="rId9" Type="http://schemas.openxmlformats.org/officeDocument/2006/relationships/hyperlink" Target="https://pl.wikipedia.org/wiki/Zesp%C3%B3%C5%82_nabytego_niedoboru_odporno%C5%9Bci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B%C3%B3l_mi%C4%99%C5%9Bniowy" TargetMode="External"/><Relationship Id="rId13" Type="http://schemas.openxmlformats.org/officeDocument/2006/relationships/hyperlink" Target="https://pl.wikipedia.org/wiki/B%C3%B3l_brzucha" TargetMode="External"/><Relationship Id="rId18" Type="http://schemas.openxmlformats.org/officeDocument/2006/relationships/hyperlink" Target="https://pl.wikipedia.org/wiki/Zapalenie_p%C5%82uc" TargetMode="External"/><Relationship Id="rId3" Type="http://schemas.openxmlformats.org/officeDocument/2006/relationships/hyperlink" Target="https://pl.wikipedia.org/wiki/Gor%C4%85czka" TargetMode="External"/><Relationship Id="rId21" Type="http://schemas.openxmlformats.org/officeDocument/2006/relationships/hyperlink" Target="https://pl.wikipedia.org/wiki/Dializa" TargetMode="External"/><Relationship Id="rId7" Type="http://schemas.openxmlformats.org/officeDocument/2006/relationships/hyperlink" Target="https://pl.wikipedia.org/wiki/Krwioplucie" TargetMode="External"/><Relationship Id="rId12" Type="http://schemas.openxmlformats.org/officeDocument/2006/relationships/hyperlink" Target="https://pl.wikipedia.org/wiki/Wymioty" TargetMode="External"/><Relationship Id="rId17" Type="http://schemas.openxmlformats.org/officeDocument/2006/relationships/hyperlink" Target="https://pl.wikipedia.org/wiki/Duszno%C5%9B%C4%87" TargetMode="External"/><Relationship Id="rId2" Type="http://schemas.openxmlformats.org/officeDocument/2006/relationships/hyperlink" Target="https://pl.wikipedia.org/wiki/Grypa" TargetMode="External"/><Relationship Id="rId16" Type="http://schemas.openxmlformats.org/officeDocument/2006/relationships/hyperlink" Target="https://pl.wikipedia.org/wiki/Nie%C5%BCyt_nosa" TargetMode="External"/><Relationship Id="rId20" Type="http://schemas.openxmlformats.org/officeDocument/2006/relationships/hyperlink" Target="https://pl.wikipedia.org/wiki/Niewydolno%C5%9B%C4%87_nere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Kaszel" TargetMode="External"/><Relationship Id="rId11" Type="http://schemas.openxmlformats.org/officeDocument/2006/relationships/hyperlink" Target="https://pl.wikipedia.org/wiki/Nudno%C5%9Bci" TargetMode="External"/><Relationship Id="rId5" Type="http://schemas.openxmlformats.org/officeDocument/2006/relationships/hyperlink" Target="https://pl.wikipedia.org/wiki/Zm%C4%99czenie" TargetMode="External"/><Relationship Id="rId15" Type="http://schemas.openxmlformats.org/officeDocument/2006/relationships/hyperlink" Target="https://pl.wikipedia.org/w/index.php?title=B%C3%B3l_gard%C5%82a&amp;action=edit&amp;redlink=1" TargetMode="External"/><Relationship Id="rId10" Type="http://schemas.openxmlformats.org/officeDocument/2006/relationships/hyperlink" Target="https://pl.wikipedia.org/wiki/B%C3%B3l_g%C5%82owy" TargetMode="External"/><Relationship Id="rId19" Type="http://schemas.openxmlformats.org/officeDocument/2006/relationships/hyperlink" Target="https://pl.wikipedia.org/wiki/Zesp%C3%B3%C5%82_ostrej_niewydolno%C5%9Bci_oddechowej" TargetMode="External"/><Relationship Id="rId4" Type="http://schemas.openxmlformats.org/officeDocument/2006/relationships/hyperlink" Target="https://pl.wikipedia.org/wiki/Dreszcze" TargetMode="External"/><Relationship Id="rId9" Type="http://schemas.openxmlformats.org/officeDocument/2006/relationships/hyperlink" Target="https://pl.wikipedia.org/wiki/Artralgia" TargetMode="External"/><Relationship Id="rId14" Type="http://schemas.openxmlformats.org/officeDocument/2006/relationships/hyperlink" Target="https://pl.wikipedia.org/wiki/Biegunka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Tchawica" TargetMode="External"/><Relationship Id="rId2" Type="http://schemas.openxmlformats.org/officeDocument/2006/relationships/hyperlink" Target="https://pl.wikipedia.org/wiki/In_vitro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Tchawica" TargetMode="External"/><Relationship Id="rId2" Type="http://schemas.openxmlformats.org/officeDocument/2006/relationships/hyperlink" Target="https://pl.wikipedia.org/wiki/In_vitr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l.wikipedia.org/wiki/Zaka%C5%BCenie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pl.wikipedia.org/wiki/Niedob%C3%B3r_odporno%C5%9Bc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radnikzdrowie.pl/diety-i-zywienie/zdrowe-odzywianie/probiotyki-wlasciwosci-lecznicze-rodzaje-i-zrodla-aa-1uRL-UjXi-beqk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sekrety-zdrowia.org/opary-cebuli-zapobiegaja-domowym-epidemiom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Rz%C4%85d_(biologia)" TargetMode="External"/><Relationship Id="rId3" Type="http://schemas.openxmlformats.org/officeDocument/2006/relationships/hyperlink" Target="https://pl.wikipedia.org/wiki/Wirus_SARS" TargetMode="External"/><Relationship Id="rId7" Type="http://schemas.openxmlformats.org/officeDocument/2006/relationships/hyperlink" Target="https://pl.wikipedia.org/w/index.php?title=Coronaviridae&amp;action=edit&amp;redlink=1" TargetMode="External"/><Relationship Id="rId2" Type="http://schemas.openxmlformats.org/officeDocument/2006/relationships/hyperlink" Target="https://pl.wikipedia.org/wiki/Infekcje_g%C3%B3rnych_dr%C3%B3g_oddechowyc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Wuhan" TargetMode="External"/><Relationship Id="rId5" Type="http://schemas.openxmlformats.org/officeDocument/2006/relationships/hyperlink" Target="https://pl.wikipedia.org/wiki/SARS-CoV-2" TargetMode="External"/><Relationship Id="rId4" Type="http://schemas.openxmlformats.org/officeDocument/2006/relationships/hyperlink" Target="https://pl.wikipedia.org/wiki/Bliskowschodni_zesp%C3%B3%C5%82_oddechowy" TargetMode="External"/><Relationship Id="rId9" Type="http://schemas.openxmlformats.org/officeDocument/2006/relationships/hyperlink" Target="https://pl.wikipedia.org/w/index.php?title=Nidovirales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pl.wikipedia.org/wiki/%C5%81acin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/>
          <a:lstStyle/>
          <a:p>
            <a:pPr marL="109728" indent="0" algn="ctr">
              <a:buNone/>
            </a:pPr>
            <a:r>
              <a:rPr lang="pl-PL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Odpowiedzialność </a:t>
            </a:r>
          </a:p>
          <a:p>
            <a:pPr marL="109728" indent="0" algn="ctr">
              <a:buNone/>
            </a:pPr>
            <a:r>
              <a:rPr lang="pl-PL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siebie, rodzinę i Polskę </a:t>
            </a:r>
          </a:p>
          <a:p>
            <a:pPr marL="109728" indent="0" algn="ctr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trudnej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sytuacji</a:t>
            </a:r>
          </a:p>
          <a:p>
            <a:pPr marL="109728" indent="0" algn="ctr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Podaruj swój czas na ratunek dla innych ludzi</a:t>
            </a: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Narodowa kwarantanna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660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/>
          <a:lstStyle/>
          <a:p>
            <a:pPr marL="109728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Większość wirusów składa się z trzech kluczowych elementów: RNA, białek 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lipidów (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które trzymają się mocno razem na zasadzie „rzepów”).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RNA - wirusowy materiał genetyczny (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podobny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DNA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09728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białka – główny budulec wirusa </a:t>
            </a:r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(pomagają w przedarciu się do komórek)</a:t>
            </a:r>
          </a:p>
          <a:p>
            <a:pPr marL="109728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lipidy – otoczka pomagająca w ochronie i inwazji</a:t>
            </a:r>
          </a:p>
          <a:p>
            <a:pPr marL="109728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Elementy wirusa tworzą nanocząsteczkę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która wchodzi w reakcje z różnymi powierzchniami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 algn="just">
              <a:buNone/>
            </a:pPr>
            <a:r>
              <a:rPr lang="pl-PL" sz="1800" dirty="0" smtClean="0"/>
              <a:t> </a:t>
            </a:r>
          </a:p>
          <a:p>
            <a:pPr marL="109728" indent="0" algn="just">
              <a:buNone/>
            </a:pPr>
            <a:r>
              <a:rPr lang="pl-PL" sz="1800" dirty="0" smtClean="0"/>
              <a:t>Cząsteczki </a:t>
            </a:r>
            <a:r>
              <a:rPr lang="pl-PL" sz="1800" dirty="0"/>
              <a:t>najsilniej wpływają na podobne do siebie. </a:t>
            </a:r>
            <a:endParaRPr lang="pl-PL" sz="1800" dirty="0" smtClean="0"/>
          </a:p>
          <a:p>
            <a:pPr marL="109728" indent="0" algn="just">
              <a:buNone/>
            </a:pPr>
            <a:r>
              <a:rPr lang="pl-PL" sz="1800" dirty="0"/>
              <a:t>D</a:t>
            </a:r>
            <a:r>
              <a:rPr lang="pl-PL" sz="1800" dirty="0" smtClean="0"/>
              <a:t>rewno</a:t>
            </a:r>
            <a:r>
              <a:rPr lang="pl-PL" sz="1800" dirty="0"/>
              <a:t>, tkanina i skóra silnie "współpracują" z wirusami</a:t>
            </a:r>
            <a:r>
              <a:rPr lang="pl-PL" sz="1800" dirty="0" smtClean="0"/>
              <a:t>.</a:t>
            </a:r>
          </a:p>
          <a:p>
            <a:pPr marL="109728" indent="0" algn="just">
              <a:buNone/>
            </a:pPr>
            <a:r>
              <a:rPr lang="pl-PL" sz="1800" dirty="0" smtClean="0"/>
              <a:t>Zetknięcie nie </a:t>
            </a:r>
            <a:r>
              <a:rPr lang="pl-PL" sz="1800" dirty="0"/>
              <a:t>oznacza jeszcze zarażenia. Dopiero dotykanie twarzy, a szczególne oczu, nosa i ust zwiększa jego prawdopodobieństwo.</a:t>
            </a:r>
          </a:p>
          <a:p>
            <a:pPr marL="109728" indent="0">
              <a:buNone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Mydło w walce z wirusem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84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fontAlgn="base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„Mydło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zawiera substancje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tłuszczopodobne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amfifile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niektóre strukturalnie podobne do lipidów w błonie wirusowej. Cząsteczki mydła "konkurują" z lipidami w błonie wirusa.</a:t>
            </a:r>
          </a:p>
          <a:p>
            <a:pPr algn="just" fontAlgn="base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Cząsteczki mydła rywalizują również z wieloma innymi niekowalencyjnymi wiązaniami, które pomagają w sklejaniu się białek, RNA i lipidów. Mydło skutecznie "rozpuszcza" klej, który utrzymuje wirusa razem. Dzięki temu traci swoją szkodliwość. Należy jednak dokładnie namydlić i spłukać ręce, aby mieć pewność, że wirus został usunięty z naszej skóry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109728" indent="0" algn="just" fontAlgn="base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Mydło w walce z wirusem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414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400" dirty="0" err="1"/>
              <a:t>koronawirus</a:t>
            </a:r>
            <a:r>
              <a:rPr lang="pl-PL" sz="1400" dirty="0"/>
              <a:t> może pozostawać w powietrzu przez co najmniej pół godziny, przetrwać kilka dni na niektórych powierzchniach i rozprzestrzeniać się </a:t>
            </a:r>
            <a:r>
              <a:rPr lang="pl-PL" sz="1400" dirty="0" smtClean="0"/>
              <a:t>na odległość 1-4 metry</a:t>
            </a:r>
          </a:p>
          <a:p>
            <a:r>
              <a:rPr lang="pl-PL" sz="1400" dirty="0"/>
              <a:t>wirus SARS-CoV-2 może przetrwać nawet kilka dni poza organizmem człowieka w zależności od </a:t>
            </a:r>
            <a:r>
              <a:rPr lang="pl-PL" sz="1400" dirty="0" smtClean="0"/>
              <a:t>środowiska </a:t>
            </a:r>
          </a:p>
          <a:p>
            <a:r>
              <a:rPr lang="pl-PL" sz="1400" dirty="0"/>
              <a:t>w</a:t>
            </a:r>
            <a:r>
              <a:rPr lang="pl-PL" sz="1400" dirty="0" smtClean="0"/>
              <a:t> </a:t>
            </a:r>
            <a:r>
              <a:rPr lang="pl-PL" sz="1400" dirty="0"/>
              <a:t>płynach ustrojowych może przetrwać ponad 5 </a:t>
            </a:r>
            <a:r>
              <a:rPr lang="pl-PL" sz="1400" dirty="0" smtClean="0"/>
              <a:t>dni </a:t>
            </a:r>
          </a:p>
          <a:p>
            <a:r>
              <a:rPr lang="pl-PL" sz="1400" dirty="0"/>
              <a:t>n</a:t>
            </a:r>
            <a:r>
              <a:rPr lang="pl-PL" sz="1400" dirty="0" smtClean="0"/>
              <a:t>iektóre badania wskazują, że wirus na </a:t>
            </a:r>
            <a:r>
              <a:rPr lang="pl-PL" sz="1400" dirty="0"/>
              <a:t>szkle, tkaninie, metalu, plastiku lub papierze może przetrwać od 2 do 3 dni w temperaturze nawet 98 </a:t>
            </a:r>
            <a:r>
              <a:rPr lang="pl-PL" sz="1400" dirty="0" smtClean="0"/>
              <a:t>stopni</a:t>
            </a:r>
          </a:p>
          <a:p>
            <a:r>
              <a:rPr lang="pl-PL" sz="1400" dirty="0"/>
              <a:t>p</a:t>
            </a:r>
            <a:r>
              <a:rPr lang="pl-PL" sz="1400" dirty="0" smtClean="0"/>
              <a:t>odczas kaszlu, </a:t>
            </a:r>
            <a:r>
              <a:rPr lang="pl-PL" sz="1400" dirty="0"/>
              <a:t>a zwłaszcza </a:t>
            </a:r>
            <a:r>
              <a:rPr lang="pl-PL" sz="1400" dirty="0" smtClean="0"/>
              <a:t>kichania, </a:t>
            </a:r>
            <a:r>
              <a:rPr lang="pl-PL" sz="1400" dirty="0"/>
              <a:t>małe kropelki wydostające się z naszych dróg oddechowych mogą przemieszczać się na odległość do 10 </a:t>
            </a:r>
            <a:r>
              <a:rPr lang="pl-PL" sz="1400" dirty="0" smtClean="0"/>
              <a:t>metrów (lądują </a:t>
            </a:r>
            <a:r>
              <a:rPr lang="pl-PL" sz="1400" dirty="0"/>
              <a:t>na powierzchni i szybko wysychają, ale wirusy </a:t>
            </a:r>
            <a:r>
              <a:rPr lang="pl-PL" sz="1400" dirty="0" smtClean="0"/>
              <a:t>wciąż </a:t>
            </a:r>
            <a:r>
              <a:rPr lang="pl-PL" sz="1400" dirty="0"/>
              <a:t>pozostają </a:t>
            </a:r>
            <a:r>
              <a:rPr lang="pl-PL" sz="1400" dirty="0" smtClean="0"/>
              <a:t>aktywne) </a:t>
            </a:r>
          </a:p>
          <a:p>
            <a:r>
              <a:rPr lang="pl-PL" sz="1400" dirty="0"/>
              <a:t>g</a:t>
            </a:r>
            <a:r>
              <a:rPr lang="pl-PL" sz="1400" dirty="0" smtClean="0"/>
              <a:t>orące powietrze zwykłej klimatyzacji może </a:t>
            </a:r>
            <a:r>
              <a:rPr lang="pl-PL" sz="1400" dirty="0"/>
              <a:t>transportować kropelki zainfekowane wirusem na większą odległość </a:t>
            </a:r>
            <a:endParaRPr lang="pl-PL" sz="1400" dirty="0" smtClean="0"/>
          </a:p>
          <a:p>
            <a:endParaRPr lang="pl-PL" sz="1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Badania wirusów</a:t>
            </a:r>
            <a:br>
              <a:rPr lang="pl-PL" dirty="0" smtClean="0"/>
            </a:br>
            <a:r>
              <a:rPr lang="pl-PL" sz="1800" dirty="0" smtClean="0"/>
              <a:t>(niektóre wyniki, bez potwierdzenia przez organizacje medyczne)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15665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pl-PL" sz="2000" dirty="0" smtClean="0"/>
          </a:p>
          <a:p>
            <a:pPr marL="109728" indent="0" algn="ctr">
              <a:buNone/>
            </a:pPr>
            <a:r>
              <a:rPr lang="pl-PL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KORONAWIRUSY</a:t>
            </a:r>
          </a:p>
          <a:p>
            <a:pPr marL="109728" indent="0" algn="ctr">
              <a:buNone/>
            </a:pPr>
            <a:r>
              <a:rPr lang="pl-PL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ajbardziej znane przykłady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endParaRPr lang="pl-PL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10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r>
              <a:rPr lang="pl-PL" sz="1800" dirty="0"/>
              <a:t>śmiertelność w przypadku zachorowania na SARS jest oceniana </a:t>
            </a:r>
            <a:r>
              <a:rPr lang="pl-PL" sz="1800" dirty="0" smtClean="0"/>
              <a:t>obecnie na </a:t>
            </a:r>
            <a:r>
              <a:rPr lang="pl-PL" sz="1800" dirty="0"/>
              <a:t>około 7</a:t>
            </a:r>
            <a:r>
              <a:rPr lang="pl-PL" sz="1800" dirty="0" smtClean="0"/>
              <a:t>%</a:t>
            </a:r>
          </a:p>
          <a:p>
            <a:pPr algn="just"/>
            <a:r>
              <a:rPr lang="pl-PL" sz="1600" dirty="0"/>
              <a:t>p</a:t>
            </a:r>
            <a:r>
              <a:rPr lang="pl-PL" sz="1600" dirty="0" smtClean="0"/>
              <a:t>oczątkowe </a:t>
            </a:r>
            <a:r>
              <a:rPr lang="pl-PL" sz="1600" dirty="0"/>
              <a:t>objawy zachorowania przypominają </a:t>
            </a:r>
            <a:r>
              <a:rPr lang="pl-PL" sz="1600" dirty="0">
                <a:hlinkClick r:id="rId2" tooltip="Grypa"/>
              </a:rPr>
              <a:t>grypę</a:t>
            </a:r>
            <a:r>
              <a:rPr lang="pl-PL" sz="1600" dirty="0"/>
              <a:t>. Mogą występować niektóre z objawów takich jak </a:t>
            </a:r>
            <a:r>
              <a:rPr lang="pl-PL" sz="1600" dirty="0">
                <a:hlinkClick r:id="rId3" tooltip="Gorączka"/>
              </a:rPr>
              <a:t>gorączka</a:t>
            </a:r>
            <a:r>
              <a:rPr lang="pl-PL" sz="1600" dirty="0"/>
              <a:t>, bóle mięśniowe, osłabienie, zaburzenia żołądkowo-jelitowe, </a:t>
            </a:r>
            <a:r>
              <a:rPr lang="pl-PL" sz="1600" dirty="0">
                <a:hlinkClick r:id="rId4" tooltip="Kaszel"/>
              </a:rPr>
              <a:t>kaszel</a:t>
            </a:r>
            <a:r>
              <a:rPr lang="pl-PL" sz="1600" dirty="0"/>
              <a:t>, ból gardła i inne niecharakterystyczne objawy, łącznie lub osobno. Jednym objawem wspólnym dla wszystkich przypadków choroby jest temperatura powyżej 38 °C. W dalszym okresie choroby dochodzi do </a:t>
            </a:r>
            <a:r>
              <a:rPr lang="pl-PL" sz="1600" dirty="0">
                <a:hlinkClick r:id="rId5" tooltip="Duszność"/>
              </a:rPr>
              <a:t>duszności</a:t>
            </a:r>
            <a:r>
              <a:rPr lang="pl-PL" sz="1600" dirty="0"/>
              <a:t>. Objawy chorobowe pojawiają się najczęściej w ciągu 2-3 dni po zakażeniu (najdłużej 13 dni</a:t>
            </a:r>
            <a:r>
              <a:rPr lang="pl-PL" sz="1600" dirty="0" smtClean="0"/>
              <a:t>)</a:t>
            </a:r>
          </a:p>
          <a:p>
            <a:pPr algn="just"/>
            <a:r>
              <a:rPr lang="pl-PL" sz="1600" dirty="0"/>
              <a:t>W około 10-20% przypadków konieczne jest podłączenie chorego do </a:t>
            </a:r>
            <a:r>
              <a:rPr lang="pl-PL" sz="1600" dirty="0" smtClean="0">
                <a:hlinkClick r:id="rId6" tooltip="Respirator (medycyna)"/>
              </a:rPr>
              <a:t>respiratora</a:t>
            </a:r>
            <a:endParaRPr lang="pl-PL" sz="1600" dirty="0" smtClean="0"/>
          </a:p>
          <a:p>
            <a:pPr algn="just"/>
            <a:r>
              <a:rPr lang="pl-PL" sz="1600" dirty="0">
                <a:hlinkClick r:id="rId7" tooltip="Antybiotyki"/>
              </a:rPr>
              <a:t>a</a:t>
            </a:r>
            <a:r>
              <a:rPr lang="pl-PL" sz="1600" dirty="0" smtClean="0">
                <a:hlinkClick r:id="rId7" tooltip="Antybiotyki"/>
              </a:rPr>
              <a:t>ntybiotyki</a:t>
            </a:r>
            <a:r>
              <a:rPr lang="pl-PL" sz="1600" dirty="0"/>
              <a:t> są nieskuteczne w leczeniu </a:t>
            </a:r>
            <a:r>
              <a:rPr lang="pl-PL" sz="1600" dirty="0" smtClean="0"/>
              <a:t>SARS</a:t>
            </a:r>
          </a:p>
          <a:p>
            <a:pPr algn="just"/>
            <a:r>
              <a:rPr lang="pl-PL" sz="1600" dirty="0"/>
              <a:t>leki przeciwwirusowe o znanej skuteczności przeciw grypie, </a:t>
            </a:r>
            <a:r>
              <a:rPr lang="pl-PL" sz="1600" dirty="0">
                <a:hlinkClick r:id="rId8" tooltip="Wirusowe zapalenie wątroby"/>
              </a:rPr>
              <a:t>wirusowemu zapaleniu wątroby</a:t>
            </a:r>
            <a:r>
              <a:rPr lang="pl-PL" sz="1600" dirty="0"/>
              <a:t> czy </a:t>
            </a:r>
            <a:r>
              <a:rPr lang="pl-PL" sz="1600" dirty="0">
                <a:hlinkClick r:id="rId9" tooltip="Zespół nabytego niedoboru odporności"/>
              </a:rPr>
              <a:t>AIDS</a:t>
            </a:r>
            <a:r>
              <a:rPr lang="pl-PL" sz="1600" dirty="0"/>
              <a:t>, są poddawane próbom, aby ocenić ich skuteczność w </a:t>
            </a:r>
            <a:r>
              <a:rPr lang="pl-PL" sz="1600" dirty="0" smtClean="0"/>
              <a:t>leczeniu</a:t>
            </a:r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endParaRPr lang="pl-PL" sz="16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0070C0"/>
                </a:solidFill>
              </a:rPr>
              <a:t>SARS -</a:t>
            </a:r>
            <a:r>
              <a:rPr lang="pl-PL" sz="2000" dirty="0" smtClean="0">
                <a:solidFill>
                  <a:srgbClr val="0070C0"/>
                </a:solidFill>
              </a:rPr>
              <a:t> </a:t>
            </a:r>
            <a:r>
              <a:rPr lang="pl-PL" sz="1800" dirty="0" smtClean="0">
                <a:effectLst/>
              </a:rPr>
              <a:t>zespół </a:t>
            </a:r>
            <a:r>
              <a:rPr lang="pl-PL" sz="1800" dirty="0">
                <a:effectLst/>
              </a:rPr>
              <a:t>ciężkiej ostrej niewydolności oddechowej </a:t>
            </a:r>
            <a:r>
              <a:rPr lang="pl-PL" sz="1800" dirty="0" smtClean="0">
                <a:effectLst/>
              </a:rPr>
              <a:t/>
            </a:r>
            <a:br>
              <a:rPr lang="pl-PL" sz="1800" dirty="0" smtClean="0">
                <a:effectLst/>
              </a:rPr>
            </a:br>
            <a:r>
              <a:rPr lang="pl-PL" sz="2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rodzaj </a:t>
            </a:r>
            <a:r>
              <a:rPr lang="pl-PL" sz="20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nietypowego zapalenia </a:t>
            </a:r>
            <a:r>
              <a:rPr lang="pl-PL" sz="2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płuc</a:t>
            </a:r>
            <a:r>
              <a:rPr lang="pl-PL" sz="20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600" b="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pl-PL" sz="16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ang. </a:t>
            </a:r>
            <a:r>
              <a:rPr lang="pl-PL" sz="1600" b="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severe</a:t>
            </a:r>
            <a:r>
              <a:rPr lang="pl-PL" sz="16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b="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acute</a:t>
            </a:r>
            <a:r>
              <a:rPr lang="pl-PL" sz="16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respiratory </a:t>
            </a:r>
            <a:r>
              <a:rPr lang="pl-PL" sz="1600" b="0" i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  <a:r>
              <a:rPr lang="pl-PL" sz="1600" b="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1600" b="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8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lnSpcReduction="10000"/>
          </a:bodyPr>
          <a:lstStyle/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miertelność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choroby jest dość wysoka, wynosi około 35%; najwyższa jest u pacjentów po 70.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roku</a:t>
            </a: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oczątkowe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objawy przypominają 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Grypa"/>
              </a:rPr>
              <a:t>grypę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są to: 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Gorączka"/>
              </a:rPr>
              <a:t>gorączka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Dreszcze"/>
              </a:rPr>
              <a:t>dreszcze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uczucie 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Zmęczenie"/>
              </a:rPr>
              <a:t>zmęczenia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Kaszel"/>
              </a:rPr>
              <a:t>kaszel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(czasem 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Krwioplucie"/>
              </a:rPr>
              <a:t>krwioplucie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 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8" tooltip="Ból mięśniowy"/>
              </a:rPr>
              <a:t>bóle mięśni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9" tooltip="Artralgia"/>
              </a:rPr>
              <a:t>stawów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10" tooltip="Ból głowy"/>
              </a:rPr>
              <a:t>głowy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 rzadziej występujące objawy ze strony układu pokarmowego (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 tooltip="Nudności"/>
              </a:rPr>
              <a:t>nudności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oraz 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12" tooltip="Wymioty"/>
              </a:rPr>
              <a:t>wymioty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13" tooltip="Ból brzucha"/>
              </a:rPr>
              <a:t>ból brzucha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14" tooltip="Biegunka"/>
              </a:rPr>
              <a:t>biegunka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 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15" tooltip="Ból gardła (strona nie istnieje)"/>
              </a:rPr>
              <a:t>ból gardła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 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16" tooltip="Nieżyt nosa"/>
              </a:rPr>
              <a:t>nieżyt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6" tooltip="Nieżyt nosa"/>
              </a:rPr>
              <a:t>nosa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Występująca początkowo 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17" tooltip="Duszność"/>
              </a:rPr>
              <a:t>duszność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u połowy pacjentów szybko przechodzi w bardzo ciężkie 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18" tooltip="Zapalenie płuc"/>
              </a:rPr>
              <a:t>zapalenie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8" tooltip="Zapalenie płuc"/>
              </a:rPr>
              <a:t>płuc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Może ono wywołać 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19" tooltip="Zespół ostrej niewydolności oddechowej"/>
              </a:rPr>
              <a:t>zespół ostrej niewydolności oddechowej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 wymusić konieczność zastosowania tlenoterapii oraz wentylacji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mechanicznej.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Niekiedy występuje 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0" tooltip="Niewydolność nerek"/>
              </a:rPr>
              <a:t>niewydolność nerek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wymagająca 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1" tooltip="Dializa"/>
              </a:rPr>
              <a:t>dializy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także zaburzenia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krzepnięcia)</a:t>
            </a: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opracowano szczepionki </a:t>
            </a: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opracowano leczenia przyczynowego, jedynie leczenie objawowe – wentylację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mechaniczną i stosowanie leków pomocniczych</a:t>
            </a:r>
          </a:p>
          <a:p>
            <a:pPr algn="just"/>
            <a:r>
              <a:rPr lang="pl-PL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rewencja </a:t>
            </a:r>
            <a:r>
              <a:rPr lang="pl-PL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opiera się na częstym myciu rąk, unikaniu dotykania rękoma twarzy i odpowiednim ubiorze przy kontakcie z </a:t>
            </a:r>
            <a:r>
              <a:rPr lang="pl-PL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chorym. </a:t>
            </a:r>
            <a:r>
              <a:rPr lang="pl-PL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Chory powinien być odizolowany w </a:t>
            </a:r>
            <a:r>
              <a:rPr lang="pl-PL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izolatce. </a:t>
            </a:r>
          </a:p>
          <a:p>
            <a:pPr algn="just"/>
            <a:endParaRPr lang="pl-PL" sz="1600" dirty="0"/>
          </a:p>
          <a:p>
            <a:pPr algn="just"/>
            <a:endParaRPr lang="pl-PL" sz="16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0070C0"/>
                </a:solidFill>
              </a:rPr>
              <a:t>MERS -</a:t>
            </a:r>
            <a:r>
              <a:rPr lang="pl-PL" sz="2000" dirty="0" smtClean="0">
                <a:solidFill>
                  <a:srgbClr val="0070C0"/>
                </a:solidFill>
              </a:rPr>
              <a:t> </a:t>
            </a:r>
            <a:r>
              <a:rPr lang="pl-PL" sz="1800" dirty="0">
                <a:effectLst/>
              </a:rPr>
              <a:t>b</a:t>
            </a:r>
            <a:r>
              <a:rPr lang="pl-PL" sz="1800" dirty="0" smtClean="0">
                <a:effectLst/>
              </a:rPr>
              <a:t>liskowschodni </a:t>
            </a:r>
            <a:r>
              <a:rPr lang="pl-PL" sz="1800" dirty="0">
                <a:effectLst/>
              </a:rPr>
              <a:t>zespół </a:t>
            </a:r>
            <a:r>
              <a:rPr lang="pl-PL" sz="1800" dirty="0" smtClean="0">
                <a:effectLst/>
              </a:rPr>
              <a:t>oddechowy</a:t>
            </a:r>
            <a:r>
              <a:rPr lang="pl-PL" sz="1800" b="0" dirty="0">
                <a:effectLst/>
              </a:rPr>
              <a:t> </a:t>
            </a:r>
            <a:r>
              <a:rPr lang="pl-PL" sz="1800" b="0" dirty="0" smtClean="0">
                <a:effectLst/>
              </a:rPr>
              <a:t>(</a:t>
            </a:r>
            <a:r>
              <a:rPr lang="pl-PL" sz="18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pl-PL" sz="1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ang. </a:t>
            </a:r>
            <a:r>
              <a:rPr lang="pl-PL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l-PL" sz="1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iddle </a:t>
            </a:r>
            <a:r>
              <a:rPr lang="pl-PL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l-PL" sz="1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ast </a:t>
            </a:r>
            <a:r>
              <a:rPr lang="pl-PL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sz="18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espiratory </a:t>
            </a:r>
            <a:r>
              <a:rPr lang="pl-PL" sz="18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sz="18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yndrome</a:t>
            </a:r>
            <a:r>
              <a:rPr lang="pl-PL" sz="1800" b="0" dirty="0" smtClean="0">
                <a:effectLst/>
              </a:rPr>
              <a:t>)</a:t>
            </a:r>
            <a:endParaRPr lang="pl-PL" sz="2000" b="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4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Obecnie niedostępne są szczepionki, które mogłyby zapobiegać zarażeniu </a:t>
            </a:r>
            <a:r>
              <a:rPr lang="pl-PL" dirty="0" err="1"/>
              <a:t>koronawirusami</a:t>
            </a:r>
            <a:r>
              <a:rPr lang="pl-PL" dirty="0"/>
              <a:t> lub je leczyć. </a:t>
            </a:r>
            <a:endParaRPr lang="pl-PL" dirty="0" smtClean="0"/>
          </a:p>
          <a:p>
            <a:r>
              <a:rPr lang="pl-PL" dirty="0" smtClean="0"/>
              <a:t>Prowadzone są badania w celu znalezienia możliwości leczenia.</a:t>
            </a:r>
          </a:p>
          <a:p>
            <a:r>
              <a:rPr lang="pl-PL" dirty="0" err="1" smtClean="0"/>
              <a:t>Koronawirusy</a:t>
            </a:r>
            <a:r>
              <a:rPr lang="pl-PL" dirty="0" smtClean="0"/>
              <a:t> </a:t>
            </a:r>
            <a:r>
              <a:rPr lang="pl-PL" dirty="0"/>
              <a:t>są trudne w hodowli </a:t>
            </a:r>
            <a:r>
              <a:rPr lang="pl-PL" dirty="0">
                <a:hlinkClick r:id="rId2" tooltip="In vitro"/>
              </a:rPr>
              <a:t>in vitro</a:t>
            </a:r>
            <a:r>
              <a:rPr lang="pl-PL" dirty="0"/>
              <a:t> – niektóre szczepy rosną tylko na hodowlach ludzkich komórek </a:t>
            </a:r>
            <a:r>
              <a:rPr lang="pl-PL" dirty="0">
                <a:hlinkClick r:id="rId3" tooltip="Tchawica"/>
              </a:rPr>
              <a:t>tchawicy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Leczenie i wspomaganie leczenia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449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Antybiotyki – działają na bakterie, ale nie na wirusy</a:t>
            </a:r>
          </a:p>
          <a:p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Prowadzone są badania w celu znalezienia możliwości leczenia</a:t>
            </a:r>
          </a:p>
          <a:p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Koronawirusy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 trudne w hodowli 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In vitro"/>
              </a:rPr>
              <a:t>in vitro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niektóre szczepy rosną tylko na hodowlach ludzkich komórek 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Tchawica"/>
              </a:rPr>
              <a:t>tchawicy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Organizm posiada własny silny system obrony zarówno przed bakteriami, jak i wirusami</a:t>
            </a:r>
          </a:p>
          <a:p>
            <a:r>
              <a:rPr lang="pl-PL" sz="2000" dirty="0"/>
              <a:t>Układ odpornościowy ochrania organizmy przed </a:t>
            </a:r>
            <a:r>
              <a:rPr lang="pl-PL" sz="2000" dirty="0">
                <a:hlinkClick r:id="rId4" tooltip="Zakażenie"/>
              </a:rPr>
              <a:t>infekcją</a:t>
            </a:r>
            <a:r>
              <a:rPr lang="pl-PL" sz="2000" dirty="0"/>
              <a:t> na kilku </a:t>
            </a:r>
            <a:r>
              <a:rPr lang="pl-PL" sz="2000" dirty="0" smtClean="0"/>
              <a:t>poziomach</a:t>
            </a: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bariery fizyczne 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wrodzona odporność (nieswoista odpowiedź na zagrożenie)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adaptacyjna odporność (udoskonalona; </a:t>
            </a:r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występuje u kręgowców w tym ludzi)</a:t>
            </a:r>
            <a:endParaRPr lang="pl-PL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Leczenie i wspomaganie leczenia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95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Bariery fizyczne</a:t>
            </a:r>
          </a:p>
          <a:p>
            <a:pPr marL="109728" indent="0">
              <a:buNone/>
            </a:pP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l-PL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l-PL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echaniczne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skóra – najważniejsza bariera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organy do wyrzucania patogenów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np. przez kaszel, kichanie, łzawienie, mocz; usidlanie patogenów przez śluz)</a:t>
            </a:r>
          </a:p>
          <a:p>
            <a:pPr marL="109728" indent="0">
              <a:buNone/>
            </a:pP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pl-PL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hemiczne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wydzielanie substancji obronnych i wspomagających (peptydy antybakteryjne, enzymy, kwasy)</a:t>
            </a:r>
          </a:p>
          <a:p>
            <a:pPr marL="109728" indent="0">
              <a:buNone/>
            </a:pP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pl-PL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biologiczne</a:t>
            </a:r>
          </a:p>
          <a:p>
            <a:pPr marL="109728" indent="0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ozytywne bakterie, które konkurują z innymi organizmami, które wtargnęły do organizmu (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wygrywa większość i silniejsi, dlatego ważne jest wzmacnianie pozytywnych bakterii oraz dbałość o tworzenie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dla nich odpowiednich warunków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poprzez np. prawidłowe odżywianie; przykład - szkodliwe grzyby lubią słodycze)</a:t>
            </a:r>
            <a:endParaRPr lang="pl-PL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Leczenie i wspomaganie leczenia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343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sz="2000" dirty="0"/>
              <a:t>U</a:t>
            </a:r>
            <a:r>
              <a:rPr lang="pl-PL" sz="2000" dirty="0" smtClean="0"/>
              <a:t>kład </a:t>
            </a:r>
            <a:r>
              <a:rPr lang="pl-PL" sz="2000" dirty="0"/>
              <a:t>kręgowców cały czas przystosowuje się do bardziej skutecznego rozpoznawania poszczególnych </a:t>
            </a:r>
            <a:r>
              <a:rPr lang="pl-PL" sz="2000" dirty="0" smtClean="0"/>
              <a:t>patogenów. </a:t>
            </a:r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pl-PL" sz="2000" dirty="0"/>
              <a:t>Zaburzenia w systemie odpornościowym mogą wywoływać </a:t>
            </a:r>
            <a:r>
              <a:rPr lang="pl-PL" sz="2000" dirty="0" smtClean="0"/>
              <a:t>choroby.</a:t>
            </a:r>
            <a:endParaRPr lang="pl-PL" sz="20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pl-PL" sz="2000" dirty="0" smtClean="0">
                <a:hlinkClick r:id="rId2" tooltip="Niedobór odporności"/>
              </a:rPr>
              <a:t>Niedobór </a:t>
            </a:r>
            <a:r>
              <a:rPr lang="pl-PL" sz="2000" dirty="0">
                <a:hlinkClick r:id="rId2" tooltip="Niedobór odporności"/>
              </a:rPr>
              <a:t>odporności</a:t>
            </a:r>
            <a:r>
              <a:rPr lang="pl-PL" sz="2000" dirty="0"/>
              <a:t> występuje, kiedy system odpornościowy jest mniej aktywny niż normalnie, </a:t>
            </a:r>
            <a:r>
              <a:rPr lang="pl-PL" sz="2000" dirty="0" smtClean="0"/>
              <a:t>wskutek: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infekcji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choroby genetycznej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stosowania środków farmaceutycznych; w tym antybiotyków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zakażenia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(nabyty niedobór odporności - przez retrowirusa HIV – choroba AIDS)</a:t>
            </a:r>
          </a:p>
          <a:p>
            <a:pPr marL="109728" indent="0" algn="just">
              <a:buNone/>
            </a:pPr>
            <a:r>
              <a:rPr lang="pl-PL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Przeciwieństwem niedoboru odporności</a:t>
            </a:r>
            <a:r>
              <a:rPr lang="pl-PL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jest </a:t>
            </a:r>
            <a:r>
              <a:rPr lang="pl-PL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hiperaktywność</a:t>
            </a:r>
            <a:r>
              <a:rPr lang="pl-PL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układu odpornościowego tj. atakowanie własnych, normalnych tkanek, jakby były obcymi organizmami </a:t>
            </a:r>
            <a:r>
              <a:rPr lang="pl-PL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choroby </a:t>
            </a:r>
            <a:r>
              <a:rPr lang="pl-PL" sz="18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autoimunnologiczne</a:t>
            </a:r>
            <a:r>
              <a:rPr lang="pl-PL" sz="1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np. cukrzyca, reumatoidalne zapalenie stawów, zapalenie tarczycy Hashimoto)</a:t>
            </a:r>
            <a:endParaRPr lang="pl-PL" sz="18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Leczenie i wspomaganie leczenia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346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Świadoma kwarantanna narodu to także moje codzienne mądre postępowanie i odwaga przeciwstawiania się zauważonemu brakowi odpowiedzialności oraz egoizmowi </a:t>
            </a:r>
          </a:p>
          <a:p>
            <a:pPr algn="just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Przez zdyscyplinowaną kwarantannę można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zmniejszyć liczebność grupy najciężej chorych o 20-30%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(podczas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największej fali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zachorowalności)</a:t>
            </a:r>
          </a:p>
          <a:p>
            <a:pPr algn="just"/>
            <a:r>
              <a:rPr lang="pl-PL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Mój lepszy stan zdrowia zwiększa szansę na wolny respirator dla kogoś, kto bardziej go potrzebuje</a:t>
            </a:r>
          </a:p>
          <a:p>
            <a:pPr algn="just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Jestem w domu, ale przez wykonywanie zadań nie tracę czasu i kształtuję przyszłość własną, rodziny oraz kraju</a:t>
            </a:r>
          </a:p>
          <a:p>
            <a:pPr algn="just"/>
            <a:r>
              <a:rPr lang="pl-PL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Kwarantanna tak samo, jak leczenie, mimo lęku wymaga wysiłku i wytrwałości, ale daje większą nadzieję i nie wiąże się z cierpieniem, które muszą znosić chorzy w szpitalu</a:t>
            </a:r>
            <a:endParaRPr lang="pl-PL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Obrona przed wirusem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415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Warto wzmocnić własną armię obronną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Sen i wypoczynek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Aktywność fizyczna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Prawidłowe odżywianie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Zdrowy styl życia 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Wzmacnianie odporności</a:t>
            </a:r>
          </a:p>
          <a:p>
            <a:pPr marL="109728" indent="0">
              <a:buNone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pl-PL" sz="2000" dirty="0" smtClean="0">
                <a:solidFill>
                  <a:srgbClr val="0070C0"/>
                </a:solidFill>
              </a:rPr>
              <a:t>Wirusy </a:t>
            </a:r>
            <a:r>
              <a:rPr lang="pl-PL" sz="2000" dirty="0">
                <a:solidFill>
                  <a:srgbClr val="0070C0"/>
                </a:solidFill>
              </a:rPr>
              <a:t>mają zaledwie kilkanaście genów a stosują miliony tricków by oszukać </a:t>
            </a:r>
            <a:r>
              <a:rPr lang="pl-PL" sz="2000" dirty="0" smtClean="0">
                <a:solidFill>
                  <a:srgbClr val="0070C0"/>
                </a:solidFill>
              </a:rPr>
              <a:t>organizm.</a:t>
            </a:r>
          </a:p>
          <a:p>
            <a:pPr marL="109728" indent="0" algn="just">
              <a:buNone/>
            </a:pPr>
            <a:r>
              <a:rPr lang="pl-PL" sz="2000" dirty="0">
                <a:solidFill>
                  <a:srgbClr val="0070C0"/>
                </a:solidFill>
              </a:rPr>
              <a:t>P</a:t>
            </a:r>
            <a:r>
              <a:rPr lang="pl-PL" sz="2000" dirty="0" smtClean="0">
                <a:solidFill>
                  <a:srgbClr val="0070C0"/>
                </a:solidFill>
              </a:rPr>
              <a:t>ozornie </a:t>
            </a:r>
            <a:r>
              <a:rPr lang="pl-PL" sz="2000" dirty="0">
                <a:solidFill>
                  <a:srgbClr val="0070C0"/>
                </a:solidFill>
              </a:rPr>
              <a:t>prymitywne drobnoustroje potrafią błyskawicznie uodpornić się na niszczące ich strukturę substancje chemiczne</a:t>
            </a:r>
            <a:r>
              <a:rPr lang="pl-PL" sz="2000" dirty="0" smtClean="0">
                <a:solidFill>
                  <a:srgbClr val="0070C0"/>
                </a:solidFill>
              </a:rPr>
              <a:t>.</a:t>
            </a:r>
          </a:p>
          <a:p>
            <a:pPr marL="109728" indent="0" algn="just">
              <a:buNone/>
            </a:pPr>
            <a:r>
              <a:rPr lang="pl-PL" sz="2000" dirty="0"/>
              <a:t>W</a:t>
            </a:r>
            <a:r>
              <a:rPr lang="pl-PL" sz="2000" dirty="0" smtClean="0"/>
              <a:t>arto więc stosować także naturalne leczenie i wspomagać nasze ciało w trudnych sytuacjach, w walce z wrogiem.</a:t>
            </a:r>
            <a:r>
              <a:rPr lang="pl-PL" sz="2000" dirty="0"/>
              <a:t> </a:t>
            </a:r>
            <a:r>
              <a:rPr lang="pl-PL" sz="2000" dirty="0" smtClean="0">
                <a:solidFill>
                  <a:srgbClr val="0070C0"/>
                </a:solidFill>
              </a:rPr>
              <a:t> </a:t>
            </a:r>
            <a:endParaRPr lang="pl-PL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indent="-457200">
              <a:buAutoNum type="arabicPeriod"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Wspomaganie układu odpornościowego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57884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 i wypoczynek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przemęczony organizm jest podatniejszy na infekcje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przy zdrowym śnie wzrasta liczba limfocytów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(ciał odpornościowych)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podczas snu następuje rośnięcie dzieci </a:t>
            </a:r>
          </a:p>
          <a:p>
            <a:pPr marL="109728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podczas snu następuje porządkowanie danych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(lepsze zapamiętanie i segregowanie informacji)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dla regeneracji sen winien być w ciemności i ciszy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(warunki konieczne do wydzielania melatoniny odpowiedzialnej za działanie układu odpornościowego i rytm dobowy,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dorosły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człowiek potrzebuje 6-8 godz.)</a:t>
            </a:r>
          </a:p>
          <a:p>
            <a:pPr marL="109728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młodzież ze względu na rozwój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ormonalny ma przesunięty cykl dobowy i snu (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tj. godzina 7 rano jest dla nich jak godz. 5; dodatkowo cykl jest rozregulowywany przez światło komputera, które dla mózgu wysyła sygnał, że „jest poranek”, mimo że organizm </a:t>
            </a:r>
            <a:r>
              <a:rPr lang="pl-PL" sz="1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powinien odpocząć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09728" indent="0">
              <a:buNone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indent="-457200">
              <a:buAutoNum type="arabicPeriod" startAt="2"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indent="-457200">
              <a:buAutoNum type="arabicPeriod"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Wspomaganie układu odpornościowego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61448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Aktywność fizyczna</a:t>
            </a:r>
          </a:p>
          <a:p>
            <a:pPr marL="109728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aktywność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fizyczna jest podstawą zdrowego stylu życia,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 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należy z nią przesadzać </a:t>
            </a:r>
          </a:p>
          <a:p>
            <a:pPr marL="109728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co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najmniej 3 razy w tygodniu poświęcaj 30 minut na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ruch np. spacer, marsz</a:t>
            </a:r>
          </a:p>
          <a:p>
            <a:pPr marL="109728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przy zbyt dużym wysiłku w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mięśniach powstanie sporo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kwasu mlekowego powodującego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następnego dnia ból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(zakwasy) i kortyzol (hormon stresu); odporność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tylko się nie wzmocni, ale wręcz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osłabnie</a:t>
            </a:r>
          </a:p>
          <a:p>
            <a:pPr marL="109728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wysiłek wkładany w pracę czy inną aktywność musi uwzględniać czas na higienę fizyczną i psychiczną </a:t>
            </a:r>
          </a:p>
          <a:p>
            <a:pPr marL="109728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Porządek w otoczeniu poprawia bezpieczeństwo, zmniejsza konieczność dodatkowej uwagi i zdenerwowanie, zwiększa chęć do nowej pracy.</a:t>
            </a:r>
          </a:p>
          <a:p>
            <a:pPr marL="109728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Woda i naturalne mydła usuwają toksyny bez niszczenia pozytywnych bakterii.</a:t>
            </a:r>
          </a:p>
          <a:p>
            <a:pPr marL="109728" indent="0">
              <a:buNone/>
            </a:pPr>
            <a:r>
              <a:rPr lang="pl-PL" sz="1800" dirty="0">
                <a:solidFill>
                  <a:srgbClr val="0070C0"/>
                </a:solidFill>
              </a:rPr>
              <a:t>Mydło rozpuszcza warstwę tłuszczową, a wirus "umiera" i przestaje być aktywny. </a:t>
            </a:r>
            <a:endParaRPr lang="pl-PL" sz="1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Wspomaganie układu odpornościowego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8255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Prawidłowe odżywianie</a:t>
            </a:r>
          </a:p>
          <a:p>
            <a:pPr marL="109728" indent="0" algn="ctr">
              <a:buNone/>
            </a:pPr>
            <a:r>
              <a:rPr lang="pl-PL" sz="2000" dirty="0" smtClean="0">
                <a:solidFill>
                  <a:srgbClr val="FF0000"/>
                </a:solidFill>
              </a:rPr>
              <a:t>Odporność </a:t>
            </a:r>
            <a:r>
              <a:rPr lang="pl-PL" sz="2000" dirty="0">
                <a:solidFill>
                  <a:srgbClr val="FF0000"/>
                </a:solidFill>
              </a:rPr>
              <a:t>zaczyna się w </a:t>
            </a:r>
            <a:r>
              <a:rPr lang="pl-PL" sz="2000" dirty="0" smtClean="0">
                <a:solidFill>
                  <a:srgbClr val="FF0000"/>
                </a:solidFill>
              </a:rPr>
              <a:t>jelitach</a:t>
            </a:r>
            <a:endParaRPr lang="pl-PL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w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jelitach znajduje się najwięcej limfocytów, które chronią organizm przed różnymi patogenami </a:t>
            </a: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w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diecie wzmacniającej odporność powinny się znaleźć warzywa i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owoce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zawierające przeciwutleniacze</a:t>
            </a:r>
          </a:p>
          <a:p>
            <a:pPr marL="109728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Kiszone ogórki i kapusta,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buraki, 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kwas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chlebowy domowej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roboty, naturalnie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fermentowany ocet jabłkowy dostarczają organizmowi miliony 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bakterii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probiotycznych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przywracając równowagę flory bakteryjnej 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jelitach, hamując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rozwój patogenów 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stymulując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układ immunologiczny.</a:t>
            </a:r>
            <a:endParaRPr lang="pl-PL" sz="20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jadłospis musi uwzględniać pracę organizmu; jedzenie szybkie i zbyt urozmaicone w jednym posiłku może powodować chaos wewnętrzny i złe wchłanianie (różne </a:t>
            </a:r>
            <a:r>
              <a:rPr lang="pl-PL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09728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dodatki do przerobionych produktów zostają w organizmie jako trucizny i dodatkowe obciążenie dla różnych układów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Wspomaganie układu odpornościowego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416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Zdrowy styl życia</a:t>
            </a:r>
          </a:p>
          <a:p>
            <a:pPr marL="109728" indent="0" algn="ctr">
              <a:buNone/>
            </a:pPr>
            <a:r>
              <a:rPr lang="pl-PL" sz="2400" dirty="0">
                <a:solidFill>
                  <a:srgbClr val="FF0000"/>
                </a:solidFill>
              </a:rPr>
              <a:t>S</a:t>
            </a:r>
            <a:r>
              <a:rPr lang="pl-PL" sz="2400" dirty="0" smtClean="0">
                <a:solidFill>
                  <a:srgbClr val="FF0000"/>
                </a:solidFill>
              </a:rPr>
              <a:t>tres </a:t>
            </a:r>
            <a:r>
              <a:rPr lang="pl-PL" sz="2400" dirty="0">
                <a:solidFill>
                  <a:srgbClr val="FF0000"/>
                </a:solidFill>
              </a:rPr>
              <a:t>jest największym wrogiem odporności</a:t>
            </a:r>
            <a:r>
              <a:rPr lang="pl-PL" sz="2400" dirty="0" smtClean="0">
                <a:solidFill>
                  <a:srgbClr val="FF0000"/>
                </a:solidFill>
              </a:rPr>
              <a:t>.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głośny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serdeczny, angażujący całe ciało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śmiech powoduje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wzrost ilości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przeciwciał, dotlenia, relaksuje, usuwa ból, obniża poziom stresu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alkohol, papierosy (często używane do poprawy nastroju, ucieczki od trudnych uczuć i myśli) zmniejszają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wchłanialność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niszczą witaminy oraz mikroelementy, 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które wzmacniają nasze siły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obronne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dbałość o dobry stan wątroby wzmacnia odtruwanie organizmu</a:t>
            </a:r>
          </a:p>
          <a:p>
            <a:pPr marL="109728" indent="0">
              <a:buNone/>
            </a:pPr>
            <a:r>
              <a:rPr lang="pl-PL" sz="2000" dirty="0" smtClean="0"/>
              <a:t>- system </a:t>
            </a:r>
            <a:r>
              <a:rPr lang="pl-PL" sz="2000" dirty="0"/>
              <a:t>obronny jest ściśle powiązany z systemem </a:t>
            </a:r>
            <a:r>
              <a:rPr lang="pl-PL" sz="2000" dirty="0" smtClean="0"/>
              <a:t>nerwowym; </a:t>
            </a:r>
            <a:r>
              <a:rPr lang="pl-PL" sz="2000" dirty="0"/>
              <a:t>z</a:t>
            </a:r>
            <a:r>
              <a:rPr lang="pl-PL" sz="2000" dirty="0" smtClean="0"/>
              <a:t>denerwowanie </a:t>
            </a:r>
            <a:r>
              <a:rPr lang="pl-PL" sz="2000" dirty="0"/>
              <a:t>zakłóca ich </a:t>
            </a:r>
            <a:r>
              <a:rPr lang="pl-PL" sz="2000" dirty="0" smtClean="0"/>
              <a:t>współpracę oraz powoduje powstawanie neurotoksyn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zadowolenie z dobrze zaplanowanej i wykonanej </a:t>
            </a:r>
            <a:r>
              <a:rPr lang="pl-PL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pożytecznej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pracy (nawet drobnej) wprowadza porządek w czasie i otoczeniu, bezpieczeństwo, spokój oraz jest formą nagrody, którą możemy udzielić sobie dla zdrowia </a:t>
            </a:r>
          </a:p>
          <a:p>
            <a:pPr marL="109728" indent="0">
              <a:buNone/>
            </a:pPr>
            <a:endParaRPr lang="pl-PL" sz="20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Wspomaganie układu odpornościowego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64025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Wzmacnianie odporności</a:t>
            </a:r>
          </a:p>
          <a:p>
            <a:pPr marL="109728" indent="0" algn="ctr">
              <a:buNone/>
            </a:pPr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pl-PL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Dotlenianie organizmu zabija chorobotwórcze drobnoustroje, wymiata je i tworzy niekorzystne dla nich środowisko.</a:t>
            </a:r>
          </a:p>
          <a:p>
            <a:pPr marL="109728" indent="0">
              <a:buNone/>
            </a:pPr>
            <a:r>
              <a:rPr lang="pl-PL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branie witaminy D3, C</a:t>
            </a:r>
          </a:p>
          <a:p>
            <a:pPr marL="109728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Wydajność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systemu immunologicznego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oraz pomoc w walce z wirusami(wg recept zielarzy) wspierają:</a:t>
            </a:r>
            <a:endParaRPr lang="pl-PL" sz="20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żeń-</a:t>
            </a:r>
            <a:r>
              <a:rPr lang="pl-PL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szeń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jeżowka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purpurowa, aloes, wiesiołek, propolis, czystek, oregano, czosnek, dziewanna, czarny bez, liść oliwny, imbir, traganek, lukrecja, tarczyca bajkalska, goździki, czarnuszka, tymianek, lipa, koper włoski, zielona pietruszka, majeranek, pokrzywa</a:t>
            </a:r>
          </a:p>
          <a:p>
            <a:pPr marL="109728" indent="0">
              <a:buNone/>
            </a:pPr>
            <a:endParaRPr lang="pl-PL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1800" dirty="0" smtClean="0"/>
              <a:t>porozkładane </a:t>
            </a:r>
            <a:r>
              <a:rPr lang="pl-PL" sz="1800" dirty="0"/>
              <a:t>na talerzykach pokrojone kawałki </a:t>
            </a:r>
            <a:r>
              <a:rPr lang="pl-PL" sz="1800" b="1" dirty="0" smtClean="0">
                <a:hlinkClick r:id="rId2"/>
              </a:rPr>
              <a:t>cebuli</a:t>
            </a:r>
            <a:r>
              <a:rPr lang="pl-PL" sz="1800" dirty="0"/>
              <a:t> </a:t>
            </a:r>
            <a:endParaRPr lang="pl-PL" sz="1800" dirty="0" smtClean="0"/>
          </a:p>
          <a:p>
            <a:pPr marL="109728" indent="0" fontAlgn="base">
              <a:buNone/>
            </a:pP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(zużytej w ten sposób cebuli nie wolno jeść, lecz trzeba wyrzucić)</a:t>
            </a:r>
          </a:p>
          <a:p>
            <a:pPr fontAlgn="base"/>
            <a:r>
              <a:rPr lang="pl-PL" sz="1800" dirty="0" smtClean="0"/>
              <a:t>- okadzanie wnętrza wejścia domu </a:t>
            </a:r>
            <a:r>
              <a:rPr lang="pl-PL" sz="1800" dirty="0"/>
              <a:t>jałowcem, </a:t>
            </a:r>
            <a:r>
              <a:rPr lang="pl-PL" sz="1800" dirty="0" smtClean="0"/>
              <a:t>kadzidłowcem</a:t>
            </a:r>
            <a:endParaRPr lang="pl-PL" sz="1800" dirty="0"/>
          </a:p>
          <a:p>
            <a:pPr fontAlgn="base"/>
            <a:r>
              <a:rPr lang="pl-PL" sz="1800" dirty="0" smtClean="0"/>
              <a:t>- kąpiele w soli EPSOM</a:t>
            </a:r>
            <a:r>
              <a:rPr lang="pl-PL" sz="1800" dirty="0"/>
              <a:t>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(usuwa toksyny i </a:t>
            </a:r>
            <a:r>
              <a:rPr lang="pl-PL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domineralizuje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organizm - 1 szklanka soli/na wannę ciepłej wody)</a:t>
            </a:r>
            <a:endParaRPr lang="pl-PL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09728" indent="0">
              <a:buNone/>
            </a:pPr>
            <a:endParaRPr lang="pl-PL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pl-PL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Wspomaganie układu odpornościowego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8900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pl-PL" b="1" dirty="0" err="1"/>
              <a:t>Koronawirus</a:t>
            </a:r>
            <a:r>
              <a:rPr lang="pl-PL" b="1" dirty="0"/>
              <a:t> COVID-19 w </a:t>
            </a:r>
            <a:r>
              <a:rPr lang="pl-PL" b="1" dirty="0" smtClean="0"/>
              <a:t>Europie</a:t>
            </a:r>
          </a:p>
          <a:p>
            <a:pPr algn="just" fontAlgn="base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horych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przybywa w szybkim tempie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 fontAlgn="base">
              <a:buNone/>
            </a:pPr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(notuje </a:t>
            </a:r>
            <a:r>
              <a:rPr 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się </a:t>
            </a:r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33% </a:t>
            </a:r>
            <a:r>
              <a:rPr 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wzrost przypadków zakażeń dzień do </a:t>
            </a:r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dnia)</a:t>
            </a:r>
          </a:p>
          <a:p>
            <a:pPr algn="just" fontAlgn="base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 obecnym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tempie epidemii, kontakt z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koronawirusem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może mieć nawet 60 proc. ludności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świata </a:t>
            </a:r>
          </a:p>
          <a:p>
            <a:pPr marL="109728" indent="0" algn="just" fontAlgn="base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(nie </a:t>
            </a:r>
            <a:r>
              <a:rPr 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wszyscy zachorują, ale będą mogli przenosić wirusa na kolejne </a:t>
            </a:r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osoby)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trwają badania </a:t>
            </a:r>
            <a:r>
              <a:rPr lang="pl-PL" sz="2000" b="1" dirty="0" smtClean="0"/>
              <a:t>wrażliwości </a:t>
            </a:r>
            <a:r>
              <a:rPr lang="pl-PL" sz="2000" b="1" dirty="0" err="1"/>
              <a:t>koronawirusa</a:t>
            </a:r>
            <a:r>
              <a:rPr lang="pl-PL" sz="2000" b="1" dirty="0"/>
              <a:t> na </a:t>
            </a:r>
            <a:r>
              <a:rPr lang="pl-PL" sz="2000" b="1" dirty="0" err="1"/>
              <a:t>chlorochinę</a:t>
            </a:r>
            <a:r>
              <a:rPr lang="pl-PL" sz="2000" b="1" dirty="0"/>
              <a:t> stosowaną w zwalczaniu </a:t>
            </a:r>
            <a:r>
              <a:rPr lang="pl-PL" sz="2000" b="1" dirty="0" smtClean="0"/>
              <a:t>malarii</a:t>
            </a:r>
            <a:r>
              <a:rPr lang="pl-PL" sz="2000" dirty="0"/>
              <a:t> </a:t>
            </a:r>
            <a:r>
              <a:rPr lang="pl-PL" sz="1600" dirty="0" smtClean="0"/>
              <a:t>(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pozytywne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niektórych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pacjentów)</a:t>
            </a:r>
          </a:p>
          <a:p>
            <a:pPr fontAlgn="base"/>
            <a:r>
              <a:rPr lang="pl-PL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doświadczenia </a:t>
            </a:r>
            <a:r>
              <a:rPr lang="pl-PL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Chin pokazują, że </a:t>
            </a:r>
            <a:r>
              <a:rPr lang="pl-PL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najbardziej skuteczna </a:t>
            </a:r>
            <a:r>
              <a:rPr lang="pl-PL" sz="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może</a:t>
            </a:r>
            <a:r>
              <a:rPr lang="pl-PL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się okazać </a:t>
            </a:r>
            <a:r>
              <a:rPr lang="pl-PL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izolacja</a:t>
            </a:r>
            <a:endParaRPr lang="pl-PL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Walka z wirusami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538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320480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1600" b="1" dirty="0" smtClean="0"/>
              <a:t>TYPY patogenów:</a:t>
            </a: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1600" b="1" dirty="0" smtClean="0"/>
              <a:t>1. Ożywione</a:t>
            </a: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bakterie, pierwotniaki, pasożyty, grzyby, robaki pasożytnicze</a:t>
            </a: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1600" b="1" dirty="0" smtClean="0"/>
              <a:t>2. Nieożywione 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np. substancje chemiczne, promieniowanie jonizujące, niedobory pokarmowe</a:t>
            </a: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1600" b="1" dirty="0" smtClean="0">
                <a:cs typeface="Times New Roman" panose="02020603050405020304" pitchFamily="18" charset="0"/>
              </a:rPr>
              <a:t>3. Twory z pogranicza ożywionych i nieożywionych</a:t>
            </a: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irusy, priony</a:t>
            </a: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endParaRPr lang="pl-PL" sz="1600" b="1" dirty="0" smtClean="0">
              <a:cs typeface="Times New Roman" panose="02020603050405020304" pitchFamily="18" charset="0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endParaRPr lang="pl-PL" sz="2000" i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pl-PL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Patogen </a:t>
            </a:r>
            <a:r>
              <a:rPr lang="pl-PL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</a:t>
            </a:r>
            <a:r>
              <a:rPr lang="pl-PL" sz="4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pl-PL" sz="1600" dirty="0" smtClean="0">
                <a:solidFill>
                  <a:schemeClr val="tx1"/>
                </a:solidFill>
                <a:effectLst/>
              </a:rPr>
              <a:t>czynnik </a:t>
            </a:r>
            <a:r>
              <a:rPr lang="pl-PL" sz="1600" dirty="0">
                <a:solidFill>
                  <a:schemeClr val="tx1"/>
                </a:solidFill>
                <a:effectLst/>
              </a:rPr>
              <a:t>chorobotwórczy</a:t>
            </a:r>
            <a:r>
              <a:rPr lang="pl-PL" sz="1600" b="0" dirty="0">
                <a:solidFill>
                  <a:schemeClr val="tx1"/>
                </a:solidFill>
                <a:effectLst/>
              </a:rPr>
              <a:t> – ciało obce, twór biologiczny lub </a:t>
            </a:r>
            <a:r>
              <a:rPr lang="pl-PL" sz="1600" b="0" dirty="0" smtClean="0">
                <a:solidFill>
                  <a:schemeClr val="tx1"/>
                </a:solidFill>
                <a:effectLst/>
              </a:rPr>
              <a:t>mikroorganizm wywołujący</a:t>
            </a:r>
            <a:r>
              <a:rPr lang="pl-PL" sz="1600" b="0" dirty="0">
                <a:solidFill>
                  <a:schemeClr val="tx1"/>
                </a:solidFill>
                <a:effectLst/>
              </a:rPr>
              <a:t> </a:t>
            </a:r>
            <a:r>
              <a:rPr lang="pl-PL" sz="1600" b="0" dirty="0" smtClean="0">
                <a:solidFill>
                  <a:schemeClr val="tx1"/>
                </a:solidFill>
                <a:effectLst/>
              </a:rPr>
              <a:t>chorobę</a:t>
            </a:r>
            <a:r>
              <a:rPr lang="pl-PL" sz="1600" b="0" dirty="0">
                <a:solidFill>
                  <a:schemeClr val="tx1"/>
                </a:solidFill>
                <a:effectLst/>
              </a:rPr>
              <a:t> u danego organizmu</a:t>
            </a:r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60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320480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Zespół reakcji w organizmie, które służą do podtrzymywania życia organizmu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wszystkich komórek)</a:t>
            </a:r>
            <a:endParaRPr lang="pl-PL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endParaRPr lang="pl-PL" sz="2000" i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pPr algn="ctr"/>
            <a:r>
              <a:rPr lang="pl-PL" sz="4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Metabolizm</a:t>
            </a:r>
            <a:endParaRPr lang="pl-PL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46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Bakteria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organizm jednokomórkowy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który ma własne procesy metaboliczne</a:t>
            </a:r>
          </a:p>
          <a:p>
            <a:r>
              <a:rPr lang="pl-PL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organizmie występują bakterie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pozytywne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(służące organizmowi)</a:t>
            </a:r>
          </a:p>
          <a:p>
            <a:pPr marL="109728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negatywne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(chorobotwórcze)</a:t>
            </a:r>
          </a:p>
          <a:p>
            <a:pPr marL="109728" indent="0" algn="just">
              <a:buNone/>
            </a:pPr>
            <a:r>
              <a:rPr lang="pl-PL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metaboliczne bakterii </a:t>
            </a:r>
            <a:r>
              <a:rPr lang="pl-PL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można zaburzyć np. poprzez </a:t>
            </a:r>
            <a:r>
              <a:rPr lang="pl-PL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antybiotyk. </a:t>
            </a:r>
            <a:endParaRPr lang="pl-PL" sz="2400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pl-PL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Bakterie uodparniają się na antybiotyk – przetrwają najsilniejsze, które ulegają mutacji  i mogą stać się silniejsze od bakterii pozytywnych.</a:t>
            </a:r>
            <a:endParaRPr lang="pl-PL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pl-PL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Bakterie, a wirusy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310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Wirus</a:t>
            </a:r>
          </a:p>
          <a:p>
            <a:pPr algn="just"/>
            <a:r>
              <a:rPr lang="pl-PL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twór,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który wnika do komórki jakiegoś organizmu, zaburza metabolizm tej komórki i zmusza ją do produkcji oraz namnażania własnych cząstek wirusowych (</a:t>
            </a:r>
            <a:r>
              <a:rPr lang="pl-PL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wirionów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 wirusa jest jak największe rozprzestrzenienie się poprzez atakowanie następnych komórek</a:t>
            </a:r>
          </a:p>
          <a:p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szystkie wirusy są złe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pl-PL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Antybiotyki niszczą bakterie </a:t>
            </a:r>
            <a:r>
              <a:rPr lang="pl-PL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(pozytywne i negatywne),</a:t>
            </a:r>
          </a:p>
          <a:p>
            <a:pPr marL="109728" indent="0">
              <a:buNone/>
            </a:pPr>
            <a:r>
              <a:rPr lang="pl-PL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 nie zabijają wirusów.</a:t>
            </a:r>
          </a:p>
          <a:p>
            <a:pPr marL="109728" indent="0">
              <a:buNone/>
            </a:pPr>
            <a:r>
              <a:rPr lang="pl-PL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Antybiotyk może wspomóc walkę organizmu z negatywnymi bakteriami </a:t>
            </a:r>
          </a:p>
          <a:p>
            <a:pPr marL="109728" indent="0">
              <a:buNone/>
            </a:pPr>
            <a:r>
              <a:rPr lang="pl-PL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 stanie zagrożenia zdrowia i życia).</a:t>
            </a:r>
            <a:endParaRPr lang="pl-PL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Bakterie, a wirusy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85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/>
          </a:bodyPr>
          <a:lstStyle/>
          <a:p>
            <a:r>
              <a:rPr lang="pl-PL" sz="1800" dirty="0"/>
              <a:t>w</a:t>
            </a:r>
            <a:r>
              <a:rPr lang="pl-PL" sz="1800" dirty="0" smtClean="0"/>
              <a:t>irusy z dwuniciowym DNA</a:t>
            </a:r>
          </a:p>
          <a:p>
            <a:r>
              <a:rPr lang="pl-PL" sz="1800" dirty="0"/>
              <a:t>w</a:t>
            </a:r>
            <a:r>
              <a:rPr lang="pl-PL" sz="1800" dirty="0" smtClean="0"/>
              <a:t>irusy z jednoniciowym DNA</a:t>
            </a:r>
          </a:p>
          <a:p>
            <a:r>
              <a:rPr lang="pl-PL" sz="1800" dirty="0" smtClean="0"/>
              <a:t>wirusy używające odwrotnej </a:t>
            </a:r>
            <a:r>
              <a:rPr lang="pl-PL" sz="1800" dirty="0" err="1" smtClean="0"/>
              <a:t>transkryptazy</a:t>
            </a:r>
            <a:endParaRPr lang="pl-PL" sz="1800" dirty="0" smtClean="0"/>
          </a:p>
          <a:p>
            <a:r>
              <a:rPr lang="pl-PL" sz="1800" dirty="0"/>
              <a:t>w</a:t>
            </a:r>
            <a:r>
              <a:rPr lang="pl-PL" sz="1800" dirty="0" smtClean="0"/>
              <a:t>irusy z dwuniciowym RNA</a:t>
            </a:r>
          </a:p>
          <a:p>
            <a:r>
              <a:rPr lang="pl-PL" sz="1800" dirty="0"/>
              <a:t>w</a:t>
            </a:r>
            <a:r>
              <a:rPr lang="pl-PL" sz="1800" dirty="0" smtClean="0"/>
              <a:t>irusy z jednoniciowym RNA o ujemnej polarności</a:t>
            </a:r>
          </a:p>
          <a:p>
            <a:pPr marL="109728" indent="0">
              <a:buNone/>
            </a:pPr>
            <a:r>
              <a:rPr lang="pl-PL" sz="1800" dirty="0"/>
              <a:t> </a:t>
            </a:r>
            <a:r>
              <a:rPr lang="pl-PL" sz="1800" dirty="0" smtClean="0"/>
              <a:t>   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(np. grypa, </a:t>
            </a:r>
            <a:r>
              <a:rPr lang="pl-PL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Ebola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wścieklizna)</a:t>
            </a:r>
          </a:p>
          <a:p>
            <a:r>
              <a:rPr lang="pl-PL" sz="1800" dirty="0"/>
              <a:t>w</a:t>
            </a:r>
            <a:r>
              <a:rPr lang="pl-PL" sz="1800" dirty="0" smtClean="0"/>
              <a:t>irusy z jednoniciowym RNA o dodatniej polarności </a:t>
            </a:r>
          </a:p>
          <a:p>
            <a:pPr marL="109728" indent="0">
              <a:buNone/>
            </a:pPr>
            <a:r>
              <a:rPr lang="pl-PL" sz="1800" dirty="0"/>
              <a:t> </a:t>
            </a:r>
            <a:r>
              <a:rPr lang="pl-PL" sz="1800" dirty="0" smtClean="0"/>
              <a:t>   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(np. </a:t>
            </a:r>
            <a:r>
              <a:rPr lang="pl-PL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koronawirusy</a:t>
            </a:r>
            <a:r>
              <a:rPr lang="pl-PL" sz="1800" dirty="0" smtClean="0"/>
              <a:t>)</a:t>
            </a:r>
          </a:p>
          <a:p>
            <a:endParaRPr lang="pl-PL" sz="1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100" dirty="0">
                <a:solidFill>
                  <a:schemeClr val="tx1"/>
                </a:solidFill>
                <a:effectLst/>
              </a:rPr>
              <a:t>Klasyfikacja wirusów</a:t>
            </a:r>
            <a:r>
              <a:rPr lang="pl-PL" sz="3100" b="0" dirty="0">
                <a:solidFill>
                  <a:schemeClr val="tx1"/>
                </a:solidFill>
                <a:effectLst/>
              </a:rPr>
              <a:t> </a:t>
            </a:r>
            <a:r>
              <a:rPr lang="pl-PL" sz="3100" b="0" dirty="0" smtClean="0">
                <a:solidFill>
                  <a:schemeClr val="tx1"/>
                </a:solidFill>
                <a:effectLst/>
              </a:rPr>
              <a:t>zwierzęcych </a:t>
            </a:r>
            <a:br>
              <a:rPr lang="pl-PL" sz="3100" b="0" dirty="0" smtClean="0">
                <a:solidFill>
                  <a:schemeClr val="tx1"/>
                </a:solidFill>
                <a:effectLst/>
              </a:rPr>
            </a:br>
            <a:r>
              <a:rPr lang="pl-PL" sz="2000" b="0" dirty="0">
                <a:solidFill>
                  <a:schemeClr val="tx1"/>
                </a:solidFill>
                <a:effectLst/>
              </a:rPr>
              <a:t>(</a:t>
            </a:r>
            <a:r>
              <a:rPr lang="pl-PL" sz="2000" b="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oparta </a:t>
            </a:r>
            <a:r>
              <a:rPr lang="pl-PL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 systemie przyjętym przez Międzynarodowy Komitet Taksonomii </a:t>
            </a:r>
            <a:r>
              <a:rPr lang="pl-PL" sz="2000" b="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Wirusów</a:t>
            </a:r>
            <a:r>
              <a:rPr lang="pl-PL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roku </a:t>
            </a:r>
            <a:r>
              <a:rPr lang="pl-PL" sz="2000" b="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2000)</a:t>
            </a:r>
            <a:endParaRPr lang="pl-PL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79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1947"/>
          </a:xfrm>
        </p:spPr>
        <p:txBody>
          <a:bodyPr>
            <a:normAutofit fontScale="92500" lnSpcReduction="20000"/>
          </a:bodyPr>
          <a:lstStyle/>
          <a:p>
            <a:pPr marL="109728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Wyodrębnia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się ich cztery rodzaje: alfa-, beta-, delta- oraz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gamma</a:t>
            </a:r>
            <a:r>
              <a:rPr lang="pl-PL" sz="2000" dirty="0" smtClean="0"/>
              <a:t>-</a:t>
            </a:r>
          </a:p>
          <a:p>
            <a:pPr marL="109728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pl-PL" sz="2000" dirty="0" smtClean="0"/>
              <a:t>(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łac. </a:t>
            </a:r>
            <a:r>
              <a:rPr lang="pl-PL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Alphacoronavirus</a:t>
            </a:r>
            <a:r>
              <a:rPr 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Betacoronavirus</a:t>
            </a:r>
            <a:r>
              <a:rPr 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Deltacoronavirus</a:t>
            </a:r>
            <a:r>
              <a:rPr 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 </a:t>
            </a:r>
            <a:r>
              <a:rPr lang="pl-PL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Gammacoronavirus</a:t>
            </a:r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1600" dirty="0"/>
              <a:t>Nosicielami poszczególnych gatunków mogą być ssaki (w tym ludzie) lub ptaki. U ludzi mogą powodować </a:t>
            </a:r>
            <a:r>
              <a:rPr lang="pl-PL" sz="1600" dirty="0">
                <a:hlinkClick r:id="rId2" tooltip="Infekcje górnych dróg oddechowych"/>
              </a:rPr>
              <a:t>infekcje układu </a:t>
            </a:r>
            <a:r>
              <a:rPr lang="pl-PL" sz="1600" dirty="0" smtClean="0">
                <a:hlinkClick r:id="rId2" tooltip="Infekcje górnych dróg oddechowych"/>
              </a:rPr>
              <a:t>oddechowego</a:t>
            </a:r>
            <a:r>
              <a:rPr lang="pl-PL" sz="1600" dirty="0" smtClean="0"/>
              <a:t>.</a:t>
            </a:r>
          </a:p>
          <a:p>
            <a:pPr marL="109728" indent="0">
              <a:buNone/>
            </a:pPr>
            <a:r>
              <a:rPr lang="pl-PL" sz="1600" b="1" dirty="0"/>
              <a:t>Obecnie wyróżnia się siedem gatunków </a:t>
            </a:r>
            <a:r>
              <a:rPr lang="pl-PL" sz="1600" b="1" dirty="0" err="1"/>
              <a:t>koronawirusów</a:t>
            </a:r>
            <a:r>
              <a:rPr lang="pl-PL" sz="1600" b="1" dirty="0"/>
              <a:t> wywołujących infekcję u człowieka</a:t>
            </a:r>
            <a:r>
              <a:rPr lang="pl-PL" sz="1600" dirty="0"/>
              <a:t>:</a:t>
            </a:r>
          </a:p>
          <a:p>
            <a:pPr lvl="0"/>
            <a:r>
              <a:rPr lang="pl-PL" sz="1600" dirty="0"/>
              <a:t>ludzki </a:t>
            </a:r>
            <a:r>
              <a:rPr lang="pl-PL" sz="1600" dirty="0" err="1"/>
              <a:t>koronawirus</a:t>
            </a:r>
            <a:r>
              <a:rPr lang="pl-PL" sz="1600" dirty="0"/>
              <a:t> 229E (</a:t>
            </a:r>
            <a:r>
              <a:rPr lang="pl-PL" sz="1600" dirty="0" err="1"/>
              <a:t>HCoV</a:t>
            </a:r>
            <a:r>
              <a:rPr lang="pl-PL" sz="1600" dirty="0"/>
              <a:t> 229E) – alfa-</a:t>
            </a:r>
            <a:r>
              <a:rPr lang="pl-PL" sz="1600" dirty="0" err="1"/>
              <a:t>koronawirus</a:t>
            </a:r>
            <a:r>
              <a:rPr lang="pl-PL" sz="1600" dirty="0"/>
              <a:t>;</a:t>
            </a:r>
          </a:p>
          <a:p>
            <a:pPr lvl="0"/>
            <a:r>
              <a:rPr lang="pl-PL" sz="1600" dirty="0"/>
              <a:t>ludzki </a:t>
            </a:r>
            <a:r>
              <a:rPr lang="pl-PL" sz="1600" dirty="0" err="1"/>
              <a:t>koronawirus</a:t>
            </a:r>
            <a:r>
              <a:rPr lang="pl-PL" sz="1600" dirty="0"/>
              <a:t> OC43 (</a:t>
            </a:r>
            <a:r>
              <a:rPr lang="pl-PL" sz="1600" dirty="0" err="1"/>
              <a:t>HCoV</a:t>
            </a:r>
            <a:r>
              <a:rPr lang="pl-PL" sz="1600" dirty="0"/>
              <a:t> OC43) – beta-</a:t>
            </a:r>
            <a:r>
              <a:rPr lang="pl-PL" sz="1600" dirty="0" err="1"/>
              <a:t>koronawirus</a:t>
            </a:r>
            <a:r>
              <a:rPr lang="pl-PL" sz="1600" dirty="0"/>
              <a:t>;</a:t>
            </a:r>
          </a:p>
          <a:p>
            <a:pPr lvl="0"/>
            <a:r>
              <a:rPr lang="pl-PL" sz="1600" dirty="0"/>
              <a:t>ludzki </a:t>
            </a:r>
            <a:r>
              <a:rPr lang="pl-PL" sz="1600" dirty="0">
                <a:hlinkClick r:id="rId3" tooltip="Wirus SARS"/>
              </a:rPr>
              <a:t>wirus SARS</a:t>
            </a:r>
            <a:r>
              <a:rPr lang="pl-PL" sz="1600" dirty="0"/>
              <a:t> (SARS </a:t>
            </a:r>
            <a:r>
              <a:rPr lang="pl-PL" sz="1600" dirty="0" err="1"/>
              <a:t>CoV</a:t>
            </a:r>
            <a:r>
              <a:rPr lang="pl-PL" sz="1600" dirty="0"/>
              <a:t> </a:t>
            </a:r>
            <a:r>
              <a:rPr lang="pl-PL" sz="1600" i="1" dirty="0" err="1"/>
              <a:t>Urbani</a:t>
            </a:r>
            <a:r>
              <a:rPr lang="pl-PL" sz="1600" dirty="0"/>
              <a:t>) – beta-</a:t>
            </a:r>
            <a:r>
              <a:rPr lang="pl-PL" sz="1600" dirty="0" err="1"/>
              <a:t>koronawirus</a:t>
            </a:r>
            <a:r>
              <a:rPr lang="pl-PL" sz="1600" dirty="0"/>
              <a:t>;</a:t>
            </a:r>
          </a:p>
          <a:p>
            <a:pPr lvl="0"/>
            <a:r>
              <a:rPr lang="pl-PL" sz="1600" dirty="0"/>
              <a:t>ludzki </a:t>
            </a:r>
            <a:r>
              <a:rPr lang="pl-PL" sz="1600" dirty="0" err="1"/>
              <a:t>koronawirus</a:t>
            </a:r>
            <a:r>
              <a:rPr lang="pl-PL" sz="1600" dirty="0"/>
              <a:t> NL63 (</a:t>
            </a:r>
            <a:r>
              <a:rPr lang="pl-PL" sz="1600" dirty="0" err="1"/>
              <a:t>HCoV</a:t>
            </a:r>
            <a:r>
              <a:rPr lang="pl-PL" sz="1600" dirty="0"/>
              <a:t> NL63, początkowo wirus New Haven) – alfa-</a:t>
            </a:r>
            <a:r>
              <a:rPr lang="pl-PL" sz="1600" dirty="0" err="1"/>
              <a:t>koronawirus</a:t>
            </a:r>
            <a:r>
              <a:rPr lang="pl-PL" sz="1600" dirty="0"/>
              <a:t>;</a:t>
            </a:r>
          </a:p>
          <a:p>
            <a:pPr lvl="0"/>
            <a:r>
              <a:rPr lang="pl-PL" sz="1600" dirty="0"/>
              <a:t>ludzki </a:t>
            </a:r>
            <a:r>
              <a:rPr lang="pl-PL" sz="1600" dirty="0" err="1"/>
              <a:t>koronawirus</a:t>
            </a:r>
            <a:r>
              <a:rPr lang="pl-PL" sz="1600" dirty="0"/>
              <a:t> HKU1 (</a:t>
            </a:r>
            <a:r>
              <a:rPr lang="pl-PL" sz="1600" dirty="0" err="1"/>
              <a:t>HCoV</a:t>
            </a:r>
            <a:r>
              <a:rPr lang="pl-PL" sz="1600" dirty="0"/>
              <a:t> HKU1) – beta-</a:t>
            </a:r>
            <a:r>
              <a:rPr lang="pl-PL" sz="1600" dirty="0" err="1"/>
              <a:t>koronawirus</a:t>
            </a:r>
            <a:r>
              <a:rPr lang="pl-PL" sz="1600" dirty="0"/>
              <a:t>;</a:t>
            </a:r>
          </a:p>
          <a:p>
            <a:pPr lvl="0"/>
            <a:r>
              <a:rPr lang="pl-PL" sz="1600" dirty="0"/>
              <a:t>ludzki </a:t>
            </a:r>
            <a:r>
              <a:rPr lang="pl-PL" sz="1600" dirty="0" err="1"/>
              <a:t>koronawirus</a:t>
            </a:r>
            <a:r>
              <a:rPr lang="pl-PL" sz="1600" dirty="0"/>
              <a:t> </a:t>
            </a:r>
            <a:r>
              <a:rPr lang="pl-PL" sz="1600" dirty="0">
                <a:hlinkClick r:id="rId4" tooltip="Bliskowschodni zespół oddechowy"/>
              </a:rPr>
              <a:t>bliskowschodniego zespołu oddechowego</a:t>
            </a:r>
            <a:r>
              <a:rPr lang="pl-PL" sz="1600" dirty="0"/>
              <a:t> – wirus MERS (MERS-</a:t>
            </a:r>
            <a:r>
              <a:rPr lang="pl-PL" sz="1600" dirty="0" err="1"/>
              <a:t>CoV</a:t>
            </a:r>
            <a:r>
              <a:rPr lang="pl-PL" sz="1600" dirty="0"/>
              <a:t>, także: </a:t>
            </a:r>
            <a:r>
              <a:rPr lang="pl-PL" sz="1600" dirty="0" err="1"/>
              <a:t>HCoV</a:t>
            </a:r>
            <a:r>
              <a:rPr lang="pl-PL" sz="1600" dirty="0"/>
              <a:t>-EMC/2012, ludzki </a:t>
            </a:r>
            <a:r>
              <a:rPr lang="pl-PL" sz="1600" dirty="0" err="1"/>
              <a:t>betakoronawirus</a:t>
            </a:r>
            <a:r>
              <a:rPr lang="pl-PL" sz="1600" dirty="0"/>
              <a:t> 2c EMC/2012) – beta-</a:t>
            </a:r>
            <a:r>
              <a:rPr lang="pl-PL" sz="1600" dirty="0" err="1"/>
              <a:t>koronawirus</a:t>
            </a:r>
            <a:r>
              <a:rPr lang="pl-PL" sz="1600" dirty="0"/>
              <a:t>;</a:t>
            </a:r>
          </a:p>
          <a:p>
            <a:pPr lvl="0" algn="just"/>
            <a:r>
              <a:rPr lang="pl-PL" sz="1600" dirty="0"/>
              <a:t>ludzki </a:t>
            </a:r>
            <a:r>
              <a:rPr lang="pl-PL" sz="1600" dirty="0" err="1"/>
              <a:t>koronawirus</a:t>
            </a:r>
            <a:r>
              <a:rPr lang="pl-PL" sz="1600" dirty="0"/>
              <a:t> </a:t>
            </a:r>
            <a:r>
              <a:rPr lang="pl-PL" sz="1600" dirty="0">
                <a:hlinkClick r:id="rId5" tooltip="SARS-CoV-2"/>
              </a:rPr>
              <a:t>SARS-CoV-2</a:t>
            </a:r>
            <a:r>
              <a:rPr lang="pl-PL" sz="1600" dirty="0"/>
              <a:t> (wcześniej 2019-nCoV, zidentyfikowany w </a:t>
            </a:r>
            <a:r>
              <a:rPr lang="pl-PL" sz="1600" dirty="0" err="1">
                <a:hlinkClick r:id="rId6" tooltip="Wuhan"/>
              </a:rPr>
              <a:t>Wuhanie</a:t>
            </a:r>
            <a:r>
              <a:rPr lang="pl-PL" sz="1600" dirty="0" smtClean="0"/>
              <a:t>)</a:t>
            </a:r>
            <a:r>
              <a:rPr lang="pl-PL" sz="1600" dirty="0"/>
              <a:t> </a:t>
            </a: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endParaRPr lang="pl-PL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 smtClean="0"/>
          </a:p>
          <a:p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err="1" smtClean="0"/>
              <a:t>Koronawirusy</a:t>
            </a:r>
            <a:r>
              <a:rPr lang="pl-PL" sz="2000" dirty="0"/>
              <a:t> – rodzaj wirusów </a:t>
            </a:r>
            <a:r>
              <a:rPr lang="pl-PL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należących do </a:t>
            </a:r>
            <a:r>
              <a:rPr lang="pl-PL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podrodziny</a:t>
            </a:r>
            <a:r>
              <a:rPr lang="pl-PL" sz="20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20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Coronavirinae</a:t>
            </a:r>
            <a:r>
              <a:rPr lang="pl-PL" sz="20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20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rodziny</a:t>
            </a:r>
            <a:r>
              <a:rPr lang="pl-PL" sz="20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2000" b="0" i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7" tooltip="Coronaviridae (strona nie istnieje)"/>
              </a:rPr>
              <a:t>Coronaviridae</a:t>
            </a:r>
            <a:r>
              <a:rPr lang="pl-PL" sz="20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w </a:t>
            </a:r>
            <a:r>
              <a:rPr lang="pl-PL" sz="2000" b="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8" tooltip="Rząd (biologia)"/>
              </a:rPr>
              <a:t>rzędzie</a:t>
            </a:r>
            <a:r>
              <a:rPr lang="pl-PL" sz="20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2000" b="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 tooltip="Nidovirales (strona nie istnieje)"/>
              </a:rPr>
              <a:t>Nidovirales</a:t>
            </a:r>
            <a:r>
              <a:rPr lang="pl-PL" sz="2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800" b="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04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000" dirty="0" smtClean="0"/>
              <a:t>Nazwa </a:t>
            </a:r>
            <a:r>
              <a:rPr lang="pl-PL" sz="2000" dirty="0"/>
              <a:t>„</a:t>
            </a:r>
            <a:r>
              <a:rPr lang="pl-PL" sz="2000" dirty="0" err="1"/>
              <a:t>koronawirus</a:t>
            </a:r>
            <a:r>
              <a:rPr lang="pl-PL" sz="2000" dirty="0"/>
              <a:t>” wywodzi się z </a:t>
            </a:r>
            <a:r>
              <a:rPr lang="pl-PL" sz="2000" dirty="0">
                <a:hlinkClick r:id="rId2" tooltip="Łacina"/>
              </a:rPr>
              <a:t>łac.</a:t>
            </a:r>
            <a:r>
              <a:rPr lang="pl-PL" sz="2000" dirty="0"/>
              <a:t> </a:t>
            </a:r>
            <a:r>
              <a:rPr lang="pl-PL" sz="2000" i="1" dirty="0" err="1"/>
              <a:t>corona</a:t>
            </a:r>
            <a:r>
              <a:rPr lang="pl-PL" sz="2000" dirty="0"/>
              <a:t> oznaczającego koronę lub wieniec, ponieważ osłonki wirusów w mikroskopii elektronowej wydają się „ukoronowane” pierścieniem małych, przypominających żarówki struktur</a:t>
            </a:r>
            <a:r>
              <a:rPr lang="pl-PL" sz="2000" dirty="0" smtClean="0"/>
              <a:t>.</a:t>
            </a:r>
          </a:p>
          <a:p>
            <a:pPr marL="109728" indent="0">
              <a:buNone/>
            </a:pPr>
            <a:endParaRPr lang="pl-PL" sz="2000" dirty="0" smtClean="0"/>
          </a:p>
          <a:p>
            <a:pPr marL="109728" indent="0">
              <a:buNone/>
            </a:pPr>
            <a:endParaRPr lang="pl-PL" sz="2000" dirty="0" smtClean="0"/>
          </a:p>
          <a:p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0070C0"/>
                </a:solidFill>
              </a:rPr>
              <a:t>Charakterystyka</a:t>
            </a:r>
            <a:endParaRPr lang="pl-PL" sz="2800" dirty="0">
              <a:solidFill>
                <a:srgbClr val="0070C0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84462"/>
            <a:ext cx="8009756" cy="3768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18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4304</TotalTime>
  <Words>1548</Words>
  <Application>Microsoft Office PowerPoint</Application>
  <PresentationFormat>Pokaz na ekranie (4:3)</PresentationFormat>
  <Paragraphs>220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Hol</vt:lpstr>
      <vt:lpstr>Narodowa kwarantanna</vt:lpstr>
      <vt:lpstr>Obrona przed wirusem</vt:lpstr>
      <vt:lpstr>Patogen - czynnik chorobotwórczy – ciało obce, twór biologiczny lub mikroorganizm wywołujący chorobę u danego organizmu</vt:lpstr>
      <vt:lpstr>Metabolizm</vt:lpstr>
      <vt:lpstr>Bakterie, a wirusy</vt:lpstr>
      <vt:lpstr>Bakterie, a wirusy</vt:lpstr>
      <vt:lpstr>Klasyfikacja wirusów zwierzęcych  (oparta na systemie przyjętym przez Międzynarodowy Komitet Taksonomii Wirusów  w roku 2000)</vt:lpstr>
      <vt:lpstr>  Koronawirusy – rodzaj wirusów należących do podrodziny Coronavirinae z rodziny Coronaviridae  w rzędzie Nidovirales </vt:lpstr>
      <vt:lpstr>Charakterystyka</vt:lpstr>
      <vt:lpstr>Mydło w walce z wirusem</vt:lpstr>
      <vt:lpstr>Mydło w walce z wirusem</vt:lpstr>
      <vt:lpstr>Badania wirusów (niektóre wyniki, bez potwierdzenia przez organizacje medyczne)</vt:lpstr>
      <vt:lpstr>Prezentacja programu PowerPoint</vt:lpstr>
      <vt:lpstr>SARS - zespół ciężkiej ostrej niewydolności oddechowej  rodzaj nietypowego zapalenia płuc (od ang. severe acute respiratory syndrome)</vt:lpstr>
      <vt:lpstr>MERS - bliskowschodni zespół oddechowy (od ang. Middle East respiratory syndrome)</vt:lpstr>
      <vt:lpstr>Leczenie i wspomaganie leczenia</vt:lpstr>
      <vt:lpstr>Leczenie i wspomaganie leczenia</vt:lpstr>
      <vt:lpstr>Leczenie i wspomaganie leczenia</vt:lpstr>
      <vt:lpstr>Leczenie i wspomaganie leczenia</vt:lpstr>
      <vt:lpstr>Wspomaganie układu odpornościowego</vt:lpstr>
      <vt:lpstr>Wspomaganie układu odpornościowego</vt:lpstr>
      <vt:lpstr>Wspomaganie układu odpornościowego</vt:lpstr>
      <vt:lpstr>Wspomaganie układu odpornościowego</vt:lpstr>
      <vt:lpstr>Wspomaganie układu odpornościowego</vt:lpstr>
      <vt:lpstr>Wspomaganie układu odpornościowego</vt:lpstr>
      <vt:lpstr>Walka z wirusami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Zmiany w prawie oświatowym</dc:title>
  <dc:creator>Brzózka-Ciechanowska</dc:creator>
  <cp:lastModifiedBy>ORE</cp:lastModifiedBy>
  <cp:revision>505</cp:revision>
  <cp:lastPrinted>2020-02-28T08:23:00Z</cp:lastPrinted>
  <dcterms:created xsi:type="dcterms:W3CDTF">2017-09-21T09:19:26Z</dcterms:created>
  <dcterms:modified xsi:type="dcterms:W3CDTF">2020-03-16T17:12:53Z</dcterms:modified>
</cp:coreProperties>
</file>