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s jedným odstrihnutým a zaobleným roh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hlý trojuho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10" name="Voľná form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ľná form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F7E482-F271-4DDF-B484-9F6EA0567908}" type="datetimeFigureOut">
              <a:rPr lang="sk-SK" smtClean="0"/>
              <a:pPr/>
              <a:t>19. 5. 2020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43A7F1-2834-4207-BDDB-09B6AFC3EA41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ľná form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ľná form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851648" cy="4097046"/>
          </a:xfrm>
        </p:spPr>
        <p:txBody>
          <a:bodyPr>
            <a:normAutofit/>
          </a:bodyPr>
          <a:lstStyle/>
          <a:p>
            <a:pPr algn="ctr"/>
            <a:r>
              <a:rPr lang="sk-SK" sz="4000" dirty="0" err="1" smtClean="0">
                <a:solidFill>
                  <a:srgbClr val="FF0000"/>
                </a:solidFill>
              </a:rPr>
              <a:t>Magyar</a:t>
            </a:r>
            <a:r>
              <a:rPr lang="sk-SK" sz="4000" dirty="0" smtClean="0">
                <a:solidFill>
                  <a:srgbClr val="FF0000"/>
                </a:solidFill>
              </a:rPr>
              <a:t> </a:t>
            </a:r>
            <a:r>
              <a:rPr lang="sk-SK" sz="4000" dirty="0" err="1" smtClean="0">
                <a:solidFill>
                  <a:srgbClr val="FF0000"/>
                </a:solidFill>
              </a:rPr>
              <a:t>Tannyelvű</a:t>
            </a:r>
            <a:r>
              <a:rPr lang="sk-SK" sz="4000" dirty="0" smtClean="0">
                <a:solidFill>
                  <a:srgbClr val="FF0000"/>
                </a:solidFill>
              </a:rPr>
              <a:t> </a:t>
            </a:r>
            <a:r>
              <a:rPr lang="sk-SK" sz="4000" dirty="0" err="1" smtClean="0">
                <a:solidFill>
                  <a:srgbClr val="FF0000"/>
                </a:solidFill>
              </a:rPr>
              <a:t>Speciális</a:t>
            </a:r>
            <a:r>
              <a:rPr lang="sk-SK" sz="4000" dirty="0" smtClean="0">
                <a:solidFill>
                  <a:srgbClr val="FF0000"/>
                </a:solidFill>
              </a:rPr>
              <a:t> </a:t>
            </a:r>
            <a:r>
              <a:rPr lang="sk-SK" sz="4000" dirty="0" err="1" smtClean="0">
                <a:solidFill>
                  <a:srgbClr val="FF0000"/>
                </a:solidFill>
              </a:rPr>
              <a:t>Alapiskola</a:t>
            </a:r>
            <a:r>
              <a:rPr lang="sk-SK" sz="4000" dirty="0" smtClean="0">
                <a:solidFill>
                  <a:srgbClr val="FF0000"/>
                </a:solidFill>
              </a:rPr>
              <a:t> </a:t>
            </a:r>
            <a:r>
              <a:rPr lang="sk-SK" sz="4000" dirty="0" err="1" smtClean="0">
                <a:solidFill>
                  <a:srgbClr val="FF0000"/>
                </a:solidFill>
              </a:rPr>
              <a:t>Rimaszombat</a:t>
            </a:r>
            <a:r>
              <a:rPr lang="sk-SK" sz="3200" dirty="0" smtClean="0">
                <a:solidFill>
                  <a:srgbClr val="FF0000"/>
                </a:solidFill>
              </a:rPr>
              <a:t/>
            </a:r>
            <a:br>
              <a:rPr lang="sk-SK" sz="3200" dirty="0" smtClean="0">
                <a:solidFill>
                  <a:srgbClr val="FF0000"/>
                </a:solidFill>
              </a:rPr>
            </a:br>
            <a:r>
              <a:rPr lang="sk-SK" sz="3200" dirty="0" err="1" smtClean="0">
                <a:solidFill>
                  <a:schemeClr val="tx1"/>
                </a:solidFill>
              </a:rPr>
              <a:t>Tantárgy</a:t>
            </a:r>
            <a:r>
              <a:rPr lang="sk-SK" sz="3200" dirty="0" smtClean="0">
                <a:solidFill>
                  <a:schemeClr val="tx1"/>
                </a:solidFill>
              </a:rPr>
              <a:t>: Matematika</a:t>
            </a:r>
            <a:r>
              <a:rPr lang="sk-SK" sz="3200" dirty="0" smtClean="0">
                <a:solidFill>
                  <a:srgbClr val="FF0000"/>
                </a:solidFill>
              </a:rPr>
              <a:t/>
            </a:r>
            <a:br>
              <a:rPr lang="sk-SK" sz="3200" dirty="0" smtClean="0">
                <a:solidFill>
                  <a:srgbClr val="FF0000"/>
                </a:solidFill>
              </a:rPr>
            </a:br>
            <a:r>
              <a:rPr lang="sk-SK" sz="3200" dirty="0" smtClean="0">
                <a:solidFill>
                  <a:srgbClr val="FF0000"/>
                </a:solidFill>
              </a:rPr>
              <a:t>Téma: </a:t>
            </a:r>
            <a:r>
              <a:rPr lang="sk-SK" sz="3200" dirty="0" err="1" smtClean="0">
                <a:solidFill>
                  <a:srgbClr val="FF0000"/>
                </a:solidFill>
              </a:rPr>
              <a:t>Természetes</a:t>
            </a:r>
            <a:r>
              <a:rPr lang="sk-SK" sz="3200" dirty="0" smtClean="0">
                <a:solidFill>
                  <a:srgbClr val="FF0000"/>
                </a:solidFill>
              </a:rPr>
              <a:t> </a:t>
            </a:r>
            <a:r>
              <a:rPr lang="sk-SK" sz="3200" dirty="0" err="1" smtClean="0">
                <a:solidFill>
                  <a:srgbClr val="FF0000"/>
                </a:solidFill>
              </a:rPr>
              <a:t>számok</a:t>
            </a:r>
            <a:r>
              <a:rPr lang="sk-SK" sz="3200" dirty="0" smtClean="0">
                <a:solidFill>
                  <a:srgbClr val="FF0000"/>
                </a:solidFill>
              </a:rPr>
              <a:t> </a:t>
            </a:r>
            <a:r>
              <a:rPr lang="sk-SK" sz="3200" dirty="0" err="1" smtClean="0">
                <a:solidFill>
                  <a:srgbClr val="FF0000"/>
                </a:solidFill>
              </a:rPr>
              <a:t>kivonása</a:t>
            </a:r>
            <a:r>
              <a:rPr lang="sk-SK" sz="3200" dirty="0" smtClean="0">
                <a:solidFill>
                  <a:srgbClr val="FF0000"/>
                </a:solidFill>
              </a:rPr>
              <a:t>              a 10 000 – es </a:t>
            </a:r>
            <a:r>
              <a:rPr lang="sk-SK" sz="3200" dirty="0" err="1" smtClean="0">
                <a:solidFill>
                  <a:srgbClr val="FF0000"/>
                </a:solidFill>
              </a:rPr>
              <a:t>számkörben</a:t>
            </a:r>
            <a:r>
              <a:rPr lang="sk-SK" sz="3200" dirty="0" smtClean="0">
                <a:solidFill>
                  <a:srgbClr val="FF0000"/>
                </a:solidFill>
              </a:rPr>
              <a:t/>
            </a:r>
            <a:br>
              <a:rPr lang="sk-SK" sz="3200" dirty="0" smtClean="0">
                <a:solidFill>
                  <a:srgbClr val="FF0000"/>
                </a:solidFill>
              </a:rPr>
            </a:b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357694"/>
            <a:ext cx="7854696" cy="623442"/>
          </a:xfrm>
        </p:spPr>
        <p:txBody>
          <a:bodyPr/>
          <a:lstStyle/>
          <a:p>
            <a:pPr algn="ctr"/>
            <a:r>
              <a:rPr lang="sk-SK" b="1" dirty="0" err="1" smtClean="0"/>
              <a:t>Évfolyam</a:t>
            </a:r>
            <a:r>
              <a:rPr lang="sk-SK" b="1" dirty="0" smtClean="0"/>
              <a:t>: </a:t>
            </a:r>
            <a:r>
              <a:rPr lang="sk-SK" b="1" dirty="0" err="1" smtClean="0"/>
              <a:t>hatodik</a:t>
            </a:r>
            <a:endParaRPr lang="sk-SK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k-SK" sz="3600" b="1" i="1" dirty="0" smtClean="0">
                <a:solidFill>
                  <a:srgbClr val="FF0000"/>
                </a:solidFill>
              </a:rPr>
              <a:t/>
            </a:r>
            <a:br>
              <a:rPr lang="sk-SK" sz="3600" b="1" i="1" dirty="0" smtClean="0">
                <a:solidFill>
                  <a:srgbClr val="FF0000"/>
                </a:solidFill>
              </a:rPr>
            </a:br>
            <a:r>
              <a:rPr lang="sk-SK" sz="3600" b="1" i="1" dirty="0">
                <a:solidFill>
                  <a:srgbClr val="FF0000"/>
                </a:solidFill>
              </a:rPr>
              <a:t/>
            </a:r>
            <a:br>
              <a:rPr lang="sk-SK" sz="3600" b="1" i="1" dirty="0">
                <a:solidFill>
                  <a:srgbClr val="FF0000"/>
                </a:solidFill>
              </a:rPr>
            </a:br>
            <a:r>
              <a:rPr lang="sk-SK" sz="3600" b="1" i="1" dirty="0" smtClean="0">
                <a:solidFill>
                  <a:srgbClr val="FF0000"/>
                </a:solidFill>
              </a:rPr>
              <a:t/>
            </a:r>
            <a:br>
              <a:rPr lang="sk-SK" sz="3600" b="1" i="1" dirty="0" smtClean="0">
                <a:solidFill>
                  <a:srgbClr val="FF0000"/>
                </a:solidFill>
              </a:rPr>
            </a:br>
            <a:r>
              <a:rPr lang="sk-SK" sz="3600" b="1" i="1" dirty="0">
                <a:solidFill>
                  <a:srgbClr val="FF0000"/>
                </a:solidFill>
              </a:rPr>
              <a:t/>
            </a:r>
            <a:br>
              <a:rPr lang="sk-SK" sz="3600" b="1" i="1" dirty="0">
                <a:solidFill>
                  <a:srgbClr val="FF0000"/>
                </a:solidFill>
              </a:rPr>
            </a:br>
            <a:r>
              <a:rPr lang="sk-SK" sz="3600" b="1" i="1" dirty="0" smtClean="0">
                <a:solidFill>
                  <a:srgbClr val="FF0000"/>
                </a:solidFill>
              </a:rPr>
              <a:t/>
            </a:r>
            <a:br>
              <a:rPr lang="sk-SK" sz="3600" b="1" i="1" dirty="0" smtClean="0">
                <a:solidFill>
                  <a:srgbClr val="FF0000"/>
                </a:solidFill>
              </a:rPr>
            </a:br>
            <a:r>
              <a:rPr lang="sk-SK" sz="3600" b="1" dirty="0" err="1" smtClean="0">
                <a:solidFill>
                  <a:srgbClr val="FF0000"/>
                </a:solidFill>
              </a:rPr>
              <a:t>Természetes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</a:rPr>
              <a:t>számok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</a:rPr>
              <a:t>kivonása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br>
              <a:rPr lang="sk-SK" sz="3600" b="1" dirty="0" smtClean="0">
                <a:solidFill>
                  <a:srgbClr val="FF0000"/>
                </a:solidFill>
              </a:rPr>
            </a:br>
            <a:r>
              <a:rPr lang="sk-SK" sz="3600" b="1" dirty="0" smtClean="0">
                <a:solidFill>
                  <a:srgbClr val="FF0000"/>
                </a:solidFill>
              </a:rPr>
              <a:t>a 10 000-es </a:t>
            </a:r>
            <a:r>
              <a:rPr lang="sk-SK" sz="3600" b="1" dirty="0" err="1" smtClean="0">
                <a:solidFill>
                  <a:srgbClr val="FF0000"/>
                </a:solidFill>
              </a:rPr>
              <a:t>számkörben</a:t>
            </a: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             5 - 3= 2  (</a:t>
            </a:r>
            <a:r>
              <a:rPr lang="sk-SK" b="1" dirty="0" err="1" smtClean="0"/>
              <a:t>öt</a:t>
            </a:r>
            <a:r>
              <a:rPr lang="sk-SK" b="1" dirty="0" smtClean="0"/>
              <a:t> - </a:t>
            </a:r>
            <a:r>
              <a:rPr lang="sk-SK" b="1" dirty="0" err="1" smtClean="0"/>
              <a:t>három</a:t>
            </a:r>
            <a:r>
              <a:rPr lang="sk-SK" b="1" dirty="0" smtClean="0"/>
              <a:t> = </a:t>
            </a:r>
            <a:r>
              <a:rPr lang="sk-SK" b="1" dirty="0" err="1" smtClean="0"/>
              <a:t>kettő</a:t>
            </a:r>
            <a:r>
              <a:rPr lang="sk-SK" b="1" dirty="0" smtClean="0"/>
              <a:t>)</a:t>
            </a:r>
            <a:endParaRPr lang="sk-SK" dirty="0" smtClean="0"/>
          </a:p>
          <a:p>
            <a:r>
              <a:rPr lang="sk-SK" b="1" dirty="0" smtClean="0"/>
              <a:t>           50-30=20 (</a:t>
            </a:r>
            <a:r>
              <a:rPr lang="sk-SK" b="1" dirty="0" err="1" smtClean="0"/>
              <a:t>ötven</a:t>
            </a:r>
            <a:r>
              <a:rPr lang="sk-SK" b="1" dirty="0" smtClean="0"/>
              <a:t> - </a:t>
            </a:r>
            <a:r>
              <a:rPr lang="sk-SK" b="1" dirty="0" err="1" smtClean="0"/>
              <a:t>harminc</a:t>
            </a:r>
            <a:r>
              <a:rPr lang="sk-SK" b="1" dirty="0" smtClean="0"/>
              <a:t> = </a:t>
            </a:r>
            <a:r>
              <a:rPr lang="sk-SK" b="1" dirty="0" err="1" smtClean="0"/>
              <a:t>húsz</a:t>
            </a:r>
            <a:r>
              <a:rPr lang="sk-SK" b="1" dirty="0" smtClean="0"/>
              <a:t>)</a:t>
            </a:r>
            <a:endParaRPr lang="sk-SK" dirty="0" smtClean="0"/>
          </a:p>
          <a:p>
            <a:r>
              <a:rPr lang="sk-SK" b="1" dirty="0" smtClean="0"/>
              <a:t>         500-300=200 (</a:t>
            </a:r>
            <a:r>
              <a:rPr lang="sk-SK" b="1" dirty="0" err="1" smtClean="0"/>
              <a:t>ötszáz</a:t>
            </a:r>
            <a:r>
              <a:rPr lang="sk-SK" b="1" dirty="0" smtClean="0"/>
              <a:t> - </a:t>
            </a:r>
            <a:r>
              <a:rPr lang="sk-SK" b="1" dirty="0" err="1" smtClean="0"/>
              <a:t>háromszáz</a:t>
            </a:r>
            <a:r>
              <a:rPr lang="sk-SK" b="1" dirty="0" smtClean="0"/>
              <a:t> = </a:t>
            </a:r>
            <a:r>
              <a:rPr lang="sk-SK" b="1" dirty="0" err="1" smtClean="0"/>
              <a:t>kétszáz</a:t>
            </a:r>
            <a:r>
              <a:rPr lang="sk-SK" b="1" dirty="0" smtClean="0"/>
              <a:t>)</a:t>
            </a:r>
            <a:endParaRPr lang="sk-SK" dirty="0" smtClean="0"/>
          </a:p>
          <a:p>
            <a:r>
              <a:rPr lang="sk-SK" b="1" dirty="0" smtClean="0"/>
              <a:t>       5000-3000=2000 (</a:t>
            </a:r>
            <a:r>
              <a:rPr lang="sk-SK" b="1" dirty="0" err="1" smtClean="0"/>
              <a:t>ötezer</a:t>
            </a:r>
            <a:r>
              <a:rPr lang="sk-SK" b="1" dirty="0" smtClean="0"/>
              <a:t> - </a:t>
            </a:r>
            <a:r>
              <a:rPr lang="sk-SK" b="1" dirty="0" err="1" smtClean="0"/>
              <a:t>háromezer</a:t>
            </a:r>
            <a:r>
              <a:rPr lang="sk-SK" b="1" dirty="0" smtClean="0"/>
              <a:t> = </a:t>
            </a:r>
            <a:r>
              <a:rPr lang="sk-SK" b="1" dirty="0" err="1" smtClean="0"/>
              <a:t>kétezer</a:t>
            </a:r>
            <a:r>
              <a:rPr lang="sk-SK" b="1" dirty="0" smtClean="0"/>
              <a:t>)</a:t>
            </a:r>
          </a:p>
          <a:p>
            <a:endParaRPr lang="sk-SK" b="1" dirty="0" smtClean="0"/>
          </a:p>
          <a:p>
            <a:endParaRPr lang="sk-SK" dirty="0" smtClean="0"/>
          </a:p>
          <a:p>
            <a:r>
              <a:rPr lang="sk-SK" b="1" dirty="0" smtClean="0"/>
              <a:t>                </a:t>
            </a:r>
            <a:r>
              <a:rPr lang="sk-SK" b="1" i="1" dirty="0" err="1" smtClean="0"/>
              <a:t>kisebbítendő</a:t>
            </a:r>
            <a:r>
              <a:rPr lang="sk-SK" b="1" i="1" dirty="0" smtClean="0"/>
              <a:t> - </a:t>
            </a:r>
            <a:r>
              <a:rPr lang="sk-SK" b="1" i="1" dirty="0" err="1" smtClean="0"/>
              <a:t>kivonandó</a:t>
            </a:r>
            <a:r>
              <a:rPr lang="sk-SK" b="1" i="1" dirty="0" smtClean="0"/>
              <a:t> = </a:t>
            </a:r>
            <a:r>
              <a:rPr lang="sk-SK" b="1" i="1" dirty="0" err="1" smtClean="0"/>
              <a:t>különbség</a:t>
            </a:r>
            <a:r>
              <a:rPr lang="sk-SK" b="1" i="1" dirty="0" smtClean="0"/>
              <a:t>	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 err="1" smtClean="0">
                <a:solidFill>
                  <a:srgbClr val="FF0000"/>
                </a:solidFill>
              </a:rPr>
              <a:t>Feladat</a:t>
            </a:r>
            <a:r>
              <a:rPr lang="sk-SK" sz="4000" b="1" dirty="0" smtClean="0">
                <a:solidFill>
                  <a:srgbClr val="FF0000"/>
                </a:solidFill>
              </a:rPr>
              <a:t>: </a:t>
            </a:r>
            <a:r>
              <a:rPr lang="sk-SK" sz="4000" b="1" dirty="0" err="1" smtClean="0">
                <a:solidFill>
                  <a:srgbClr val="FF0000"/>
                </a:solidFill>
              </a:rPr>
              <a:t>Vond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ki</a:t>
            </a:r>
            <a:r>
              <a:rPr lang="sk-SK" sz="4000" b="1" dirty="0" smtClean="0">
                <a:solidFill>
                  <a:srgbClr val="FF0000"/>
                </a:solidFill>
              </a:rPr>
              <a:t> </a:t>
            </a:r>
            <a:r>
              <a:rPr lang="sk-SK" sz="4000" b="1" dirty="0" err="1" smtClean="0">
                <a:solidFill>
                  <a:srgbClr val="FF0000"/>
                </a:solidFill>
              </a:rPr>
              <a:t>fejben</a:t>
            </a:r>
            <a:r>
              <a:rPr lang="sk-SK" sz="4000" b="1" dirty="0" smtClean="0">
                <a:solidFill>
                  <a:srgbClr val="FF0000"/>
                </a:solidFill>
              </a:rPr>
              <a:t>!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137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8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2-2=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8-1=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9-1=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9-3=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6-1=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8-2=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5-2=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8-6=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6-4=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9-0=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5-5=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1-1</a:t>
                      </a: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9-9­=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3-3=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10-9=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3-2=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6-4=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9-7=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8-7=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6-3=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7-3=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6-3=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5-4=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3-1=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0-0=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5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7-2=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7-0=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4-3=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4-2=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7-3=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/>
          </a:bodyPr>
          <a:lstStyle/>
          <a:p>
            <a:r>
              <a:rPr lang="sk-SK" sz="3200" b="1" dirty="0" err="1" smtClean="0">
                <a:solidFill>
                  <a:srgbClr val="FF0000"/>
                </a:solidFill>
              </a:rPr>
              <a:t>Feladat</a:t>
            </a:r>
            <a:r>
              <a:rPr lang="sk-SK" sz="3200" b="1" dirty="0" smtClean="0">
                <a:solidFill>
                  <a:srgbClr val="FF0000"/>
                </a:solidFill>
              </a:rPr>
              <a:t>: </a:t>
            </a:r>
            <a:r>
              <a:rPr lang="sk-SK" sz="3200" b="1" dirty="0" err="1">
                <a:solidFill>
                  <a:srgbClr val="FF0000"/>
                </a:solidFill>
              </a:rPr>
              <a:t>S</a:t>
            </a:r>
            <a:r>
              <a:rPr lang="sk-SK" sz="3200" b="1" dirty="0" err="1" smtClean="0">
                <a:solidFill>
                  <a:srgbClr val="FF0000"/>
                </a:solidFill>
              </a:rPr>
              <a:t>zámítsd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ki</a:t>
            </a:r>
            <a:r>
              <a:rPr lang="sk-SK" sz="3200" b="1" dirty="0" smtClean="0">
                <a:solidFill>
                  <a:srgbClr val="FF0000"/>
                </a:solidFill>
              </a:rPr>
              <a:t> a </a:t>
            </a:r>
            <a:r>
              <a:rPr lang="sk-SK" sz="3200" b="1" dirty="0" err="1" smtClean="0">
                <a:solidFill>
                  <a:srgbClr val="FF0000"/>
                </a:solidFill>
              </a:rPr>
              <a:t>kivonási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feladatokat</a:t>
            </a:r>
            <a:r>
              <a:rPr lang="sk-SK" sz="3200" b="1" dirty="0" smtClean="0">
                <a:solidFill>
                  <a:srgbClr val="FF0000"/>
                </a:solidFill>
              </a:rPr>
              <a:t>!</a:t>
            </a:r>
            <a:r>
              <a:rPr lang="sk-SK" dirty="0" smtClean="0">
                <a:solidFill>
                  <a:srgbClr val="FF0000"/>
                </a:solidFill>
              </a:rPr>
              <a:t/>
            </a:r>
            <a:br>
              <a:rPr lang="sk-SK" dirty="0" smtClean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70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23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10-2-3-3=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7-2-1=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9-5-2-1-1=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9-1-1-1-1-5=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9-2-2-2-2=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6-1-2-1=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4-1-1-1=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9-2-3-1-1-1=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6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9-1-1-5=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9-3-2-3=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6-1-3=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10-1-1-1-1-3=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b="1" dirty="0" err="1" smtClean="0">
                <a:solidFill>
                  <a:srgbClr val="FF0000"/>
                </a:solidFill>
              </a:rPr>
              <a:t>Feladat</a:t>
            </a:r>
            <a:r>
              <a:rPr lang="sk-SK" sz="3200" b="1" dirty="0" smtClean="0">
                <a:solidFill>
                  <a:srgbClr val="FF0000"/>
                </a:solidFill>
              </a:rPr>
              <a:t>:  </a:t>
            </a:r>
            <a:r>
              <a:rPr lang="sk-SK" sz="3200" b="1" dirty="0" err="1" smtClean="0">
                <a:solidFill>
                  <a:srgbClr val="FF0000"/>
                </a:solidFill>
              </a:rPr>
              <a:t>Vond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ki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fejben</a:t>
            </a:r>
            <a:r>
              <a:rPr lang="sk-SK" sz="3200" b="1" dirty="0" smtClean="0">
                <a:solidFill>
                  <a:srgbClr val="FF0000"/>
                </a:solidFill>
              </a:rPr>
              <a:t> a </a:t>
            </a:r>
            <a:r>
              <a:rPr lang="sk-SK" sz="3200" b="1" dirty="0" err="1" smtClean="0">
                <a:solidFill>
                  <a:srgbClr val="FF0000"/>
                </a:solidFill>
              </a:rPr>
              <a:t>tízeseket</a:t>
            </a:r>
            <a:r>
              <a:rPr lang="sk-SK" sz="3200" b="1" dirty="0" smtClean="0">
                <a:solidFill>
                  <a:srgbClr val="FF0000"/>
                </a:solidFill>
              </a:rPr>
              <a:t>!</a:t>
            </a:r>
            <a:r>
              <a:rPr lang="sk-SK" sz="3200" dirty="0" smtClean="0"/>
              <a:t/>
            </a:r>
            <a:br>
              <a:rPr lang="sk-SK" sz="3200" dirty="0" smtClean="0"/>
            </a:br>
            <a:endParaRPr lang="sk-SK" sz="32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20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841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20-20=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30-30=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30-20=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20-10=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50-30=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80-40=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70-50=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60-40=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90-10=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60-10=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80-70=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50-10=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60-10=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50-10=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60-20=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60-40=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100-70=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80-20=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40-40=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80-60=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90-60=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80-20=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50-50=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50-0=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1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80-10=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80-80=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70-50=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70-10=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90-10=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60-0=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FF0000"/>
                </a:solidFill>
              </a:rPr>
              <a:t>Feladat</a:t>
            </a:r>
            <a:r>
              <a:rPr lang="sk-SK" sz="3600" b="1" dirty="0" smtClean="0">
                <a:solidFill>
                  <a:srgbClr val="FF0000"/>
                </a:solidFill>
              </a:rPr>
              <a:t>: </a:t>
            </a:r>
            <a:r>
              <a:rPr lang="sk-SK" sz="3600" b="1" dirty="0" err="1" smtClean="0">
                <a:solidFill>
                  <a:srgbClr val="FF0000"/>
                </a:solidFill>
              </a:rPr>
              <a:t>Vond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</a:rPr>
              <a:t>ki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</a:rPr>
              <a:t>fejben</a:t>
            </a:r>
            <a:r>
              <a:rPr lang="sk-SK" sz="3600" b="1" dirty="0" smtClean="0">
                <a:solidFill>
                  <a:srgbClr val="FF0000"/>
                </a:solidFill>
              </a:rPr>
              <a:t> a </a:t>
            </a:r>
            <a:r>
              <a:rPr lang="sk-SK" sz="3600" b="1" dirty="0" err="1" smtClean="0">
                <a:solidFill>
                  <a:srgbClr val="FF0000"/>
                </a:solidFill>
              </a:rPr>
              <a:t>százasokat</a:t>
            </a:r>
            <a:r>
              <a:rPr lang="sk-SK" sz="3600" b="1" dirty="0" smtClean="0">
                <a:solidFill>
                  <a:srgbClr val="FF0000"/>
                </a:solidFill>
              </a:rPr>
              <a:t>!</a:t>
            </a:r>
            <a:r>
              <a:rPr lang="sk-SK" sz="3600" dirty="0" smtClean="0">
                <a:solidFill>
                  <a:srgbClr val="FF0000"/>
                </a:solidFill>
              </a:rPr>
              <a:t/>
            </a:r>
            <a:br>
              <a:rPr lang="sk-SK" sz="3600" dirty="0" smtClean="0">
                <a:solidFill>
                  <a:srgbClr val="FF0000"/>
                </a:solidFill>
              </a:rPr>
            </a:br>
            <a:endParaRPr lang="sk-SK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935161"/>
          <a:ext cx="8229600" cy="3922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78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600-200=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300-300=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200-200=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200-100=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500-300=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400-100=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700-500=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600-400=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900-100=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600-100=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700-300=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500-100=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600-100=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500-100=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600-200=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900-400=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100-100=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900-800=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400-400=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800-600=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600- 200=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800-200=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500-500=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>
                          <a:latin typeface="Times New Roman"/>
                          <a:ea typeface="Calibri"/>
                          <a:cs typeface="Times New Roman"/>
                        </a:rPr>
                        <a:t>500-200=</a:t>
                      </a:r>
                      <a:endParaRPr lang="sk-SK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800-100=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1000-800=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900-500=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700-100=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900-100=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/>
                          <a:ea typeface="Calibri"/>
                          <a:cs typeface="Times New Roman"/>
                        </a:rPr>
                        <a:t>600-0=</a:t>
                      </a:r>
                      <a:endParaRPr lang="sk-SK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err="1" smtClean="0">
                <a:solidFill>
                  <a:srgbClr val="FF0000"/>
                </a:solidFill>
              </a:rPr>
              <a:t>Feladat</a:t>
            </a:r>
            <a:r>
              <a:rPr lang="sk-SK" sz="3600" b="1" dirty="0" smtClean="0">
                <a:solidFill>
                  <a:srgbClr val="FF0000"/>
                </a:solidFill>
              </a:rPr>
              <a:t>: </a:t>
            </a:r>
            <a:r>
              <a:rPr lang="sk-SK" sz="3600" b="1" dirty="0" err="1" smtClean="0">
                <a:solidFill>
                  <a:srgbClr val="FF0000"/>
                </a:solidFill>
              </a:rPr>
              <a:t>Vond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</a:rPr>
              <a:t>ki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</a:rPr>
              <a:t>fejben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</a:rPr>
              <a:t>az</a:t>
            </a:r>
            <a:r>
              <a:rPr lang="sk-SK" sz="3600" b="1" dirty="0" smtClean="0">
                <a:solidFill>
                  <a:srgbClr val="FF0000"/>
                </a:solidFill>
              </a:rPr>
              <a:t> </a:t>
            </a:r>
            <a:r>
              <a:rPr lang="sk-SK" sz="3600" b="1" dirty="0" err="1" smtClean="0">
                <a:solidFill>
                  <a:srgbClr val="FF0000"/>
                </a:solidFill>
              </a:rPr>
              <a:t>ezreseket</a:t>
            </a:r>
            <a:r>
              <a:rPr lang="sk-SK" sz="3600" b="1" dirty="0" smtClean="0">
                <a:solidFill>
                  <a:srgbClr val="FF0000"/>
                </a:solidFill>
              </a:rPr>
              <a:t>!</a:t>
            </a: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36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935157"/>
          <a:ext cx="8229600" cy="44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9000-2000=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3000-3000=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2000-2000=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7000-5000=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6000-4000=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9000-1000=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6000-1000=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5000-1000=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6000-2000=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4000-4000=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9000-6000=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8000-6000=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5000-4000=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8000-8000=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7000-5000=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5000-1000=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5000-3000=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2000-1000=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9000-8000=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9000-7000=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6000-1000=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5000-0=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10000-7000=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8000-4000=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6000-0=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5000-5000=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>
                          <a:latin typeface="Times New Roman"/>
                          <a:ea typeface="Calibri"/>
                          <a:cs typeface="Times New Roman"/>
                        </a:rPr>
                        <a:t>8000-2000=</a:t>
                      </a:r>
                      <a:endParaRPr lang="sk-SK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2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2000-1000=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9000-1000=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latin typeface="Times New Roman"/>
                          <a:ea typeface="Calibri"/>
                          <a:cs typeface="Times New Roman"/>
                        </a:rPr>
                        <a:t>7000-1000=</a:t>
                      </a:r>
                      <a:endParaRPr lang="sk-SK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4120"/>
            <a:ext cx="8229600" cy="1561360"/>
          </a:xfrm>
        </p:spPr>
        <p:txBody>
          <a:bodyPr>
            <a:normAutofit/>
          </a:bodyPr>
          <a:lstStyle/>
          <a:p>
            <a:r>
              <a:rPr lang="sk-SK" sz="3200" b="1" dirty="0" err="1" smtClean="0">
                <a:solidFill>
                  <a:srgbClr val="FF0000"/>
                </a:solidFill>
              </a:rPr>
              <a:t>Feladat</a:t>
            </a:r>
            <a:r>
              <a:rPr lang="sk-SK" sz="3200" b="1" dirty="0" smtClean="0">
                <a:solidFill>
                  <a:srgbClr val="FF0000"/>
                </a:solidFill>
              </a:rPr>
              <a:t>: </a:t>
            </a:r>
            <a:r>
              <a:rPr lang="sk-SK" sz="3200" b="1" dirty="0" err="1" smtClean="0">
                <a:solidFill>
                  <a:srgbClr val="FF0000"/>
                </a:solidFill>
              </a:rPr>
              <a:t>Vond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ki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írásban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az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ezreseket</a:t>
            </a:r>
            <a:r>
              <a:rPr lang="sk-SK" sz="3200" b="1" dirty="0" smtClean="0">
                <a:solidFill>
                  <a:srgbClr val="FF0000"/>
                </a:solidFill>
              </a:rPr>
              <a:t>! </a:t>
            </a:r>
            <a:br>
              <a:rPr lang="sk-SK" sz="3200" b="1" dirty="0" smtClean="0">
                <a:solidFill>
                  <a:srgbClr val="FF0000"/>
                </a:solidFill>
              </a:rPr>
            </a:br>
            <a:r>
              <a:rPr lang="sk-SK" sz="3200" b="1" dirty="0">
                <a:solidFill>
                  <a:srgbClr val="FF0000"/>
                </a:solidFill>
              </a:rPr>
              <a:t> </a:t>
            </a:r>
            <a:r>
              <a:rPr lang="sk-SK" sz="3200" b="1" dirty="0" smtClean="0">
                <a:solidFill>
                  <a:srgbClr val="FF0000"/>
                </a:solidFill>
              </a:rPr>
              <a:t>               </a:t>
            </a:r>
            <a:r>
              <a:rPr lang="sk-SK" sz="3200" b="1" dirty="0" err="1" smtClean="0">
                <a:solidFill>
                  <a:srgbClr val="FF0000"/>
                </a:solidFill>
              </a:rPr>
              <a:t>Mindig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jobbról</a:t>
            </a:r>
            <a:r>
              <a:rPr lang="sk-SK" sz="3200" b="1" dirty="0" smtClean="0">
                <a:solidFill>
                  <a:srgbClr val="FF0000"/>
                </a:solidFill>
              </a:rPr>
              <a:t> </a:t>
            </a:r>
            <a:r>
              <a:rPr lang="sk-SK" sz="3200" b="1" dirty="0" err="1" smtClean="0">
                <a:solidFill>
                  <a:srgbClr val="FF0000"/>
                </a:solidFill>
              </a:rPr>
              <a:t>kezdünk</a:t>
            </a:r>
            <a:r>
              <a:rPr lang="sk-SK" sz="3200" b="1" dirty="0" smtClean="0">
                <a:solidFill>
                  <a:srgbClr val="FF0000"/>
                </a:solidFill>
              </a:rPr>
              <a:t>!</a:t>
            </a:r>
            <a:r>
              <a:rPr lang="sk-SK" sz="3200" dirty="0" smtClean="0">
                <a:solidFill>
                  <a:srgbClr val="FF0000"/>
                </a:solidFill>
              </a:rPr>
              <a:t/>
            </a:r>
            <a:br>
              <a:rPr lang="sk-SK" sz="3200" dirty="0" smtClean="0">
                <a:solidFill>
                  <a:srgbClr val="FF0000"/>
                </a:solidFill>
              </a:rPr>
            </a:br>
            <a:endParaRPr lang="sk-SK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smtClean="0"/>
              <a:t> 9000          5000                     4000                  9000                  8000               6000</a:t>
            </a:r>
            <a:endParaRPr lang="sk-SK" dirty="0" smtClean="0"/>
          </a:p>
          <a:p>
            <a:r>
              <a:rPr lang="sk-SK" b="1" u="sng" dirty="0" smtClean="0"/>
              <a:t>-1000</a:t>
            </a:r>
            <a:r>
              <a:rPr lang="sk-SK" b="1" dirty="0" smtClean="0"/>
              <a:t>       - </a:t>
            </a:r>
            <a:r>
              <a:rPr lang="sk-SK" b="1" u="sng" dirty="0" smtClean="0"/>
              <a:t>3000</a:t>
            </a:r>
            <a:r>
              <a:rPr lang="sk-SK" b="1" dirty="0" smtClean="0"/>
              <a:t>                    -</a:t>
            </a:r>
            <a:r>
              <a:rPr lang="sk-SK" b="1" u="sng" dirty="0" smtClean="0"/>
              <a:t>2000</a:t>
            </a:r>
            <a:r>
              <a:rPr lang="sk-SK" b="1" dirty="0" smtClean="0"/>
              <a:t>                 -</a:t>
            </a:r>
            <a:r>
              <a:rPr lang="sk-SK" b="1" u="sng" dirty="0" smtClean="0"/>
              <a:t>6000</a:t>
            </a:r>
            <a:r>
              <a:rPr lang="sk-SK" b="1" dirty="0" smtClean="0"/>
              <a:t>                -</a:t>
            </a:r>
            <a:r>
              <a:rPr lang="sk-SK" b="1" u="sng" dirty="0" smtClean="0"/>
              <a:t>5000</a:t>
            </a:r>
            <a:r>
              <a:rPr lang="sk-SK" b="1" dirty="0" smtClean="0"/>
              <a:t>             - </a:t>
            </a:r>
            <a:r>
              <a:rPr lang="sk-SK" b="1" u="sng" dirty="0" smtClean="0"/>
              <a:t>2000</a:t>
            </a:r>
            <a:endParaRPr lang="sk-SK" dirty="0" smtClean="0"/>
          </a:p>
          <a:p>
            <a:r>
              <a:rPr lang="sk-SK" b="1" dirty="0" smtClean="0"/>
              <a:t> </a:t>
            </a:r>
            <a:endParaRPr lang="sk-SK" dirty="0" smtClean="0"/>
          </a:p>
          <a:p>
            <a:r>
              <a:rPr lang="sk-SK" b="1" dirty="0" smtClean="0"/>
              <a:t> </a:t>
            </a:r>
            <a:endParaRPr lang="sk-SK" dirty="0" smtClean="0"/>
          </a:p>
          <a:p>
            <a:r>
              <a:rPr lang="sk-SK" b="1" dirty="0" smtClean="0"/>
              <a:t> 6000       7000                       6000                   9000                   7000                 8000</a:t>
            </a:r>
            <a:endParaRPr lang="sk-SK" dirty="0" smtClean="0"/>
          </a:p>
          <a:p>
            <a:r>
              <a:rPr lang="sk-SK" b="1" u="sng" dirty="0" smtClean="0"/>
              <a:t>-4000</a:t>
            </a:r>
            <a:r>
              <a:rPr lang="sk-SK" b="1" dirty="0" smtClean="0"/>
              <a:t>     -</a:t>
            </a:r>
            <a:r>
              <a:rPr lang="sk-SK" b="1" u="sng" dirty="0" smtClean="0"/>
              <a:t>4000</a:t>
            </a:r>
            <a:r>
              <a:rPr lang="sk-SK" b="1" dirty="0" smtClean="0"/>
              <a:t>                     - </a:t>
            </a:r>
            <a:r>
              <a:rPr lang="sk-SK" b="1" u="sng" dirty="0" smtClean="0"/>
              <a:t>1000 </a:t>
            </a:r>
            <a:r>
              <a:rPr lang="sk-SK" b="1" dirty="0" smtClean="0"/>
              <a:t>                 -</a:t>
            </a:r>
            <a:r>
              <a:rPr lang="sk-SK" b="1" u="sng" dirty="0" smtClean="0"/>
              <a:t>8000 </a:t>
            </a:r>
            <a:r>
              <a:rPr lang="sk-SK" b="1" dirty="0" smtClean="0"/>
              <a:t>                 -</a:t>
            </a:r>
            <a:r>
              <a:rPr lang="sk-SK" b="1" u="sng" dirty="0" smtClean="0"/>
              <a:t>1000 </a:t>
            </a:r>
            <a:r>
              <a:rPr lang="sk-SK" b="1" dirty="0" smtClean="0"/>
              <a:t>              -</a:t>
            </a:r>
            <a:r>
              <a:rPr lang="sk-SK" b="1" u="sng" dirty="0" smtClean="0"/>
              <a:t>2000</a:t>
            </a:r>
            <a:endParaRPr lang="sk-SK" dirty="0" smtClean="0"/>
          </a:p>
          <a:p>
            <a:r>
              <a:rPr lang="sk-SK" b="1" dirty="0" smtClean="0"/>
              <a:t> </a:t>
            </a:r>
            <a:endParaRPr lang="sk-SK" dirty="0" smtClean="0"/>
          </a:p>
          <a:p>
            <a:r>
              <a:rPr lang="sk-SK" b="1" dirty="0" smtClean="0"/>
              <a:t> </a:t>
            </a:r>
            <a:endParaRPr lang="sk-SK" dirty="0" smtClean="0"/>
          </a:p>
          <a:p>
            <a:r>
              <a:rPr lang="sk-SK" b="1" dirty="0" smtClean="0"/>
              <a:t>  5000         7000                       </a:t>
            </a:r>
            <a:r>
              <a:rPr lang="sk-SK" b="1" smtClean="0"/>
              <a:t>8000                   3000              </a:t>
            </a:r>
            <a:r>
              <a:rPr lang="sk-SK" b="1" dirty="0" smtClean="0"/>
              <a:t>6000              5000</a:t>
            </a:r>
            <a:endParaRPr lang="sk-SK" dirty="0" smtClean="0"/>
          </a:p>
          <a:p>
            <a:r>
              <a:rPr lang="sk-SK" b="1" u="sng" dirty="0" smtClean="0"/>
              <a:t>-1000 </a:t>
            </a:r>
            <a:r>
              <a:rPr lang="sk-SK" b="1" dirty="0" smtClean="0"/>
              <a:t>        -</a:t>
            </a:r>
            <a:r>
              <a:rPr lang="sk-SK" b="1" u="sng" dirty="0" smtClean="0"/>
              <a:t>3000 </a:t>
            </a:r>
            <a:r>
              <a:rPr lang="sk-SK" b="1" dirty="0" smtClean="0"/>
              <a:t>                    -</a:t>
            </a:r>
            <a:r>
              <a:rPr lang="sk-SK" b="1" u="sng" dirty="0" smtClean="0"/>
              <a:t>5000</a:t>
            </a:r>
            <a:r>
              <a:rPr lang="sk-SK" b="1" dirty="0" smtClean="0"/>
              <a:t>                 - </a:t>
            </a:r>
            <a:r>
              <a:rPr lang="sk-SK" b="1" u="sng" dirty="0" smtClean="0"/>
              <a:t>3000</a:t>
            </a:r>
            <a:r>
              <a:rPr lang="sk-SK" b="1" dirty="0" smtClean="0"/>
              <a:t>            - </a:t>
            </a:r>
            <a:r>
              <a:rPr lang="sk-SK" b="1" u="sng" dirty="0" smtClean="0"/>
              <a:t>1000</a:t>
            </a:r>
            <a:r>
              <a:rPr lang="sk-SK" b="1" dirty="0" smtClean="0"/>
              <a:t>           - </a:t>
            </a:r>
            <a:r>
              <a:rPr lang="sk-SK" b="1" u="sng" dirty="0" smtClean="0"/>
              <a:t>4000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mes t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384</Words>
  <Application>Microsoft Office PowerPoint</Application>
  <PresentationFormat>Prezentácia na obrazovke (4:3)</PresentationFormat>
  <Paragraphs>158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Tok</vt:lpstr>
      <vt:lpstr>Magyar Tannyelvű Speciális Alapiskola Rimaszombat Tantárgy: Matematika Téma: Természetes számok kivonása              a 10 000 – es számkörben </vt:lpstr>
      <vt:lpstr>     Természetes számok kivonása  a 10 000-es számkörben </vt:lpstr>
      <vt:lpstr>Feladat: Vond ki fejben! </vt:lpstr>
      <vt:lpstr>Feladat: Számítsd ki a kivonási feladatokat! </vt:lpstr>
      <vt:lpstr>Feladat:  Vond ki fejben a tízeseket! </vt:lpstr>
      <vt:lpstr>Feladat: Vond ki fejben a százasokat! </vt:lpstr>
      <vt:lpstr>Feladat: Vond ki fejben az ezreseket! </vt:lpstr>
      <vt:lpstr>Feladat: Vond ki írásban az ezreseket!                  Mindig jobbról kezdünk!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Špeciálna základná škola Lučenec Predmet: Matematika Téma: Odčítanie prirodzených čísel v obore  do 10 000 Ročník: šiesty</dc:title>
  <dc:creator>radana.arvaiova@gmail.com</dc:creator>
  <cp:lastModifiedBy>pc</cp:lastModifiedBy>
  <cp:revision>17</cp:revision>
  <dcterms:created xsi:type="dcterms:W3CDTF">2020-05-17T17:39:46Z</dcterms:created>
  <dcterms:modified xsi:type="dcterms:W3CDTF">2020-05-19T08:12:16Z</dcterms:modified>
</cp:coreProperties>
</file>