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300" r:id="rId3"/>
    <p:sldId id="301" r:id="rId4"/>
    <p:sldId id="302" r:id="rId5"/>
    <p:sldId id="303" r:id="rId6"/>
    <p:sldId id="304" r:id="rId7"/>
    <p:sldId id="305" r:id="rId8"/>
    <p:sldId id="306" r:id="rId9"/>
    <p:sldId id="307" r:id="rId10"/>
    <p:sldId id="308" r:id="rId11"/>
    <p:sldId id="309" r:id="rId12"/>
    <p:sldId id="310" r:id="rId13"/>
    <p:sldId id="311" r:id="rId14"/>
    <p:sldId id="312" r:id="rId15"/>
    <p:sldId id="313" r:id="rId16"/>
    <p:sldId id="314" r:id="rId17"/>
    <p:sldId id="286" r:id="rId18"/>
    <p:sldId id="294" r:id="rId19"/>
    <p:sldId id="287" r:id="rId20"/>
    <p:sldId id="315" r:id="rId21"/>
    <p:sldId id="288" r:id="rId22"/>
    <p:sldId id="289" r:id="rId23"/>
    <p:sldId id="292" r:id="rId24"/>
    <p:sldId id="293" r:id="rId25"/>
    <p:sldId id="316" r:id="rId26"/>
    <p:sldId id="295" r:id="rId27"/>
    <p:sldId id="296" r:id="rId28"/>
    <p:sldId id="297" r:id="rId29"/>
    <p:sldId id="298" r:id="rId30"/>
    <p:sldId id="317" r:id="rId31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uhlý trojuholník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Nadpis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17" name="Podnadpis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sk-SK" smtClean="0"/>
              <a:t>Kliknite sem a upravte štýl predlohy podnadpisov.</a:t>
            </a:r>
            <a:endParaRPr kumimoji="0" lang="en-US"/>
          </a:p>
        </p:txBody>
      </p:sp>
      <p:grpSp>
        <p:nvGrpSpPr>
          <p:cNvPr id="2" name="Skupina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Voľná forma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Voľná forma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Voľná forma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Rovná spojnica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Zástupný symbol dátumu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7E0DE76-CAA6-480C-97FE-7510AD615333}" type="datetimeFigureOut">
              <a:rPr lang="sk-SK" smtClean="0"/>
              <a:pPr/>
              <a:t>25. 4. 2017</a:t>
            </a:fld>
            <a:endParaRPr lang="sk-SK"/>
          </a:p>
        </p:txBody>
      </p:sp>
      <p:sp>
        <p:nvSpPr>
          <p:cNvPr id="19" name="Zástupný symbol päty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sk-SK"/>
          </a:p>
        </p:txBody>
      </p:sp>
      <p:sp>
        <p:nvSpPr>
          <p:cNvPr id="27" name="Zástupný symbol čísla snímky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CA56801-B4DB-40D0-A4CB-A18BD8DA79A5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7E0DE76-CAA6-480C-97FE-7510AD615333}" type="datetimeFigureOut">
              <a:rPr lang="sk-SK" smtClean="0"/>
              <a:pPr/>
              <a:t>25. 4. 2017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CA56801-B4DB-40D0-A4CB-A18BD8DA79A5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7E0DE76-CAA6-480C-97FE-7510AD615333}" type="datetimeFigureOut">
              <a:rPr lang="sk-SK" smtClean="0"/>
              <a:pPr/>
              <a:t>25. 4. 2017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CA56801-B4DB-40D0-A4CB-A18BD8DA79A5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7E0DE76-CAA6-480C-97FE-7510AD615333}" type="datetimeFigureOut">
              <a:rPr lang="sk-SK" smtClean="0"/>
              <a:pPr/>
              <a:t>25. 4. 2017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CA56801-B4DB-40D0-A4CB-A18BD8DA79A5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7E0DE76-CAA6-480C-97FE-7510AD615333}" type="datetimeFigureOut">
              <a:rPr lang="sk-SK" smtClean="0"/>
              <a:pPr/>
              <a:t>25. 4. 2017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CA56801-B4DB-40D0-A4CB-A18BD8DA79A5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7" name="Výložka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Výložka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7E0DE76-CAA6-480C-97FE-7510AD615333}" type="datetimeFigureOut">
              <a:rPr lang="sk-SK" smtClean="0"/>
              <a:pPr/>
              <a:t>25. 4. 2017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CA56801-B4DB-40D0-A4CB-A18BD8DA79A5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ani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5" name="Zástupný symbol obsahu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7E0DE76-CAA6-480C-97FE-7510AD615333}" type="datetimeFigureOut">
              <a:rPr lang="sk-SK" smtClean="0"/>
              <a:pPr/>
              <a:t>25. 4. 2017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CA56801-B4DB-40D0-A4CB-A18BD8DA79A5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7E0DE76-CAA6-480C-97FE-7510AD615333}" type="datetimeFigureOut">
              <a:rPr lang="sk-SK" smtClean="0"/>
              <a:pPr/>
              <a:t>25. 4. 2017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CA56801-B4DB-40D0-A4CB-A18BD8DA79A5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7E0DE76-CAA6-480C-97FE-7510AD615333}" type="datetimeFigureOut">
              <a:rPr lang="sk-SK" smtClean="0"/>
              <a:pPr/>
              <a:t>25. 4. 2017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CA56801-B4DB-40D0-A4CB-A18BD8DA79A5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27E0DE76-CAA6-480C-97FE-7510AD615333}" type="datetimeFigureOut">
              <a:rPr lang="sk-SK" smtClean="0"/>
              <a:pPr/>
              <a:t>25. 4. 2017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CA56801-B4DB-40D0-A4CB-A18BD8DA79A5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sk-SK" smtClean="0"/>
              <a:t>Ak chcete pridať obrázok, kliknite na ikonu</a:t>
            </a:r>
            <a:endParaRPr kumimoji="0" lang="en-US" dirty="0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7E0DE76-CAA6-480C-97FE-7510AD615333}" type="datetimeFigureOut">
              <a:rPr lang="sk-SK" smtClean="0"/>
              <a:pPr/>
              <a:t>25. 4. 2017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CA56801-B4DB-40D0-A4CB-A18BD8DA79A5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8" name="Voľná forma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Voľná forma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Pravouhlý trojuholník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Rovná spojnica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Výložka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Výložka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oľná forma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Voľná forma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Pravouhlý trojuholník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Rovná spojnica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nadpisu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0" name="Zástupný symbol textu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  <a:p>
            <a:pPr lvl="1" eaLnBrk="1" latinLnBrk="0" hangingPunct="1"/>
            <a:r>
              <a:rPr kumimoji="0" lang="sk-SK" smtClean="0"/>
              <a:t>Druhá úroveň</a:t>
            </a:r>
          </a:p>
          <a:p>
            <a:pPr lvl="2" eaLnBrk="1" latinLnBrk="0" hangingPunct="1"/>
            <a:r>
              <a:rPr kumimoji="0" lang="sk-SK" smtClean="0"/>
              <a:t>Tretia úroveň</a:t>
            </a:r>
          </a:p>
          <a:p>
            <a:pPr lvl="3" eaLnBrk="1" latinLnBrk="0" hangingPunct="1"/>
            <a:r>
              <a:rPr kumimoji="0" lang="sk-SK" smtClean="0"/>
              <a:t>Štvrtá úroveň</a:t>
            </a:r>
          </a:p>
          <a:p>
            <a:pPr lvl="4" eaLnBrk="1" latinLnBrk="0" hangingPunct="1"/>
            <a:r>
              <a:rPr kumimoji="0" lang="sk-SK" smtClean="0"/>
              <a:t>Piata úroveň</a:t>
            </a:r>
            <a:endParaRPr kumimoji="0" lang="en-US"/>
          </a:p>
        </p:txBody>
      </p:sp>
      <p:sp>
        <p:nvSpPr>
          <p:cNvPr id="10" name="Zástupný symbol dátumu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27E0DE76-CAA6-480C-97FE-7510AD615333}" type="datetimeFigureOut">
              <a:rPr lang="sk-SK" smtClean="0"/>
              <a:pPr/>
              <a:t>25. 4. 2017</a:t>
            </a:fld>
            <a:endParaRPr lang="sk-SK"/>
          </a:p>
        </p:txBody>
      </p:sp>
      <p:sp>
        <p:nvSpPr>
          <p:cNvPr id="22" name="Zástupný symbol päty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sk-SK"/>
          </a:p>
        </p:txBody>
      </p:sp>
      <p:sp>
        <p:nvSpPr>
          <p:cNvPr id="18" name="Zástupný symbol čísla snímky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CA56801-B4DB-40D0-A4CB-A18BD8DA79A5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 descr="uvo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Obdĺžnik 4"/>
          <p:cNvSpPr/>
          <p:nvPr/>
        </p:nvSpPr>
        <p:spPr>
          <a:xfrm>
            <a:off x="1979712" y="620688"/>
            <a:ext cx="4896544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sk-SK" sz="10000" b="1" i="1" cap="none" spc="50" dirty="0" smtClean="0">
                <a:ln w="12700" cmpd="sng">
                  <a:solidFill>
                    <a:srgbClr val="FFFF00"/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FUTBAL</a:t>
            </a:r>
            <a:endParaRPr lang="sk-SK" sz="10000" b="1" i="1" cap="none" spc="50" dirty="0">
              <a:ln w="12700" cmpd="sng">
                <a:solidFill>
                  <a:srgbClr val="FFFF00"/>
                </a:solidFill>
                <a:prstDash val="solid"/>
              </a:ln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6695728" y="5805264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rgbClr val="FFFF00"/>
                </a:solidFill>
              </a:rPr>
              <a:t>Mgr. Ľ. Rehák</a:t>
            </a:r>
            <a:endParaRPr lang="sk-SK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i="1" u="sng" dirty="0" smtClean="0"/>
              <a:t>Malá domov</a:t>
            </a:r>
            <a:endParaRPr lang="sk-SK" i="1" dirty="0" smtClean="0"/>
          </a:p>
          <a:p>
            <a:endParaRPr lang="sk-SK" i="1" u="sng" dirty="0" smtClean="0"/>
          </a:p>
          <a:p>
            <a:pPr>
              <a:buNone/>
            </a:pPr>
            <a:r>
              <a:rPr lang="sk-SK" b="1" dirty="0" smtClean="0"/>
              <a:t>	Úmyselná prihrávka hráča, vlastnému brankárovi od pása nadol . Takúto prihrávku nesmie brankár chytiť do rúk. Rukami ju môže chytiť iba vtedy, ak mu ju spoluhráč prihrá dotykom od pása nahor (hrudníkom, alebo hlavou)</a:t>
            </a:r>
            <a:endParaRPr lang="sk-SK" b="1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Pravidlá</a:t>
            </a:r>
            <a:endParaRPr lang="sk-SK" dirty="0"/>
          </a:p>
        </p:txBody>
      </p:sp>
      <p:pic>
        <p:nvPicPr>
          <p:cNvPr id="4" name="Obrázok 3" descr="futc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08104" y="4467368"/>
            <a:ext cx="1584176" cy="212998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sk-SK" i="1" u="sng" dirty="0" smtClean="0"/>
              <a:t>Žltá karta </a:t>
            </a:r>
          </a:p>
          <a:p>
            <a:pPr>
              <a:buNone/>
            </a:pPr>
            <a:endParaRPr lang="sk-SK" dirty="0" smtClean="0"/>
          </a:p>
          <a:p>
            <a:pPr>
              <a:buNone/>
            </a:pPr>
            <a:r>
              <a:rPr lang="sk-SK" b="1" dirty="0" smtClean="0"/>
              <a:t>Rozhodca napomína žltou kartou, ak:</a:t>
            </a:r>
          </a:p>
          <a:p>
            <a:pPr>
              <a:buNone/>
            </a:pPr>
            <a:endParaRPr lang="sk-SK" b="1" dirty="0" smtClean="0"/>
          </a:p>
          <a:p>
            <a:pPr>
              <a:buFontTx/>
              <a:buChar char="-"/>
            </a:pPr>
            <a:r>
              <a:rPr lang="sk-SK" b="1" dirty="0" smtClean="0"/>
              <a:t>sa hráč správa nešportovo</a:t>
            </a:r>
          </a:p>
          <a:p>
            <a:pPr>
              <a:buFontTx/>
              <a:buChar char="-"/>
            </a:pPr>
            <a:r>
              <a:rPr lang="sk-SK" b="1" dirty="0" smtClean="0"/>
              <a:t>slovami, alebo gestami uráža rozhodcu</a:t>
            </a:r>
          </a:p>
          <a:p>
            <a:pPr>
              <a:buFontTx/>
              <a:buChar char="-"/>
            </a:pPr>
            <a:r>
              <a:rPr lang="sk-SK" b="1" dirty="0" smtClean="0"/>
              <a:t>sústavne porušuje pravidlá hry</a:t>
            </a:r>
          </a:p>
          <a:p>
            <a:pPr>
              <a:buFontTx/>
              <a:buChar char="-"/>
            </a:pPr>
            <a:r>
              <a:rPr lang="sk-SK" b="1" dirty="0" smtClean="0"/>
              <a:t>zdržuje hru</a:t>
            </a:r>
          </a:p>
          <a:p>
            <a:pPr>
              <a:buFontTx/>
              <a:buChar char="-"/>
            </a:pPr>
            <a:r>
              <a:rPr lang="sk-SK" b="1" dirty="0" smtClean="0"/>
              <a:t>nedodržuje predpísanú vzdialenosť pri zahrávaní </a:t>
            </a:r>
            <a:r>
              <a:rPr lang="sk-SK" b="1" dirty="0" err="1" smtClean="0"/>
              <a:t>štandartných</a:t>
            </a:r>
            <a:r>
              <a:rPr lang="sk-SK" b="1" dirty="0" smtClean="0"/>
              <a:t> situácií</a:t>
            </a:r>
          </a:p>
          <a:p>
            <a:pPr>
              <a:buFontTx/>
              <a:buChar char="-"/>
            </a:pPr>
            <a:r>
              <a:rPr lang="sk-SK" b="1" dirty="0" smtClean="0"/>
              <a:t>bez súhlasu vstúpi na hraciu plochu, alebo ju úmyselne opustí</a:t>
            </a:r>
            <a:endParaRPr lang="sk-SK" b="1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Pravidlá</a:t>
            </a:r>
            <a:endParaRPr lang="sk-SK" dirty="0"/>
          </a:p>
        </p:txBody>
      </p:sp>
      <p:pic>
        <p:nvPicPr>
          <p:cNvPr id="4" name="Obrázok 3" descr="zlt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84168" y="0"/>
            <a:ext cx="2736304" cy="216042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k-SK" i="1" u="sng" dirty="0" smtClean="0"/>
              <a:t>Červená karta (hráč je vylúčený z hry)</a:t>
            </a:r>
            <a:endParaRPr lang="sk-SK" dirty="0" smtClean="0"/>
          </a:p>
          <a:p>
            <a:pPr>
              <a:buNone/>
            </a:pPr>
            <a:endParaRPr lang="sk-SK" i="1" u="sng" dirty="0" smtClean="0"/>
          </a:p>
          <a:p>
            <a:pPr>
              <a:buNone/>
            </a:pPr>
            <a:r>
              <a:rPr lang="sk-SK" b="1" dirty="0" smtClean="0"/>
              <a:t>Rozhodca hráča vylúči vtedy, ak:</a:t>
            </a:r>
          </a:p>
          <a:p>
            <a:pPr>
              <a:buNone/>
            </a:pPr>
            <a:endParaRPr lang="sk-SK" b="1" dirty="0" smtClean="0"/>
          </a:p>
          <a:p>
            <a:pPr>
              <a:buFontTx/>
              <a:buChar char="-"/>
            </a:pPr>
            <a:r>
              <a:rPr lang="sk-SK" b="1" dirty="0" smtClean="0"/>
              <a:t>hrá surovo</a:t>
            </a:r>
          </a:p>
          <a:p>
            <a:pPr>
              <a:buFontTx/>
              <a:buChar char="-"/>
            </a:pPr>
            <a:r>
              <a:rPr lang="sk-SK" b="1" dirty="0" smtClean="0"/>
              <a:t>dopustí sa násilia, alebo sa správa hrubo nešportovo</a:t>
            </a:r>
          </a:p>
          <a:p>
            <a:pPr>
              <a:buFontTx/>
              <a:buChar char="-"/>
            </a:pPr>
            <a:r>
              <a:rPr lang="sk-SK" b="1" dirty="0" smtClean="0"/>
              <a:t>opľuje súpera, alebo inú osobu</a:t>
            </a:r>
          </a:p>
          <a:p>
            <a:pPr>
              <a:buFontTx/>
              <a:buChar char="-"/>
            </a:pPr>
            <a:r>
              <a:rPr lang="sk-SK" b="1" dirty="0" smtClean="0"/>
              <a:t>zmarí súperovi gólovú šancu nepovoleným spôsobom</a:t>
            </a:r>
          </a:p>
          <a:p>
            <a:pPr>
              <a:buFontTx/>
              <a:buChar char="-"/>
            </a:pPr>
            <a:r>
              <a:rPr lang="sk-SK" b="1" dirty="0" smtClean="0"/>
              <a:t>použije vulgárne a nešportové gestá</a:t>
            </a:r>
          </a:p>
          <a:p>
            <a:pPr>
              <a:buFontTx/>
              <a:buChar char="-"/>
            </a:pPr>
            <a:r>
              <a:rPr lang="sk-SK" b="1" dirty="0" smtClean="0"/>
              <a:t>po druhej žltej karte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Pravidlá</a:t>
            </a:r>
            <a:endParaRPr lang="sk-SK" dirty="0"/>
          </a:p>
        </p:txBody>
      </p:sp>
      <p:pic>
        <p:nvPicPr>
          <p:cNvPr id="5" name="Obrázok 4" descr="r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32240" y="476672"/>
            <a:ext cx="2186186" cy="218618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sk-SK" i="1" u="sng" dirty="0" smtClean="0"/>
              <a:t>Pokutový kop (penalta)</a:t>
            </a:r>
            <a:endParaRPr lang="sk-SK" dirty="0" smtClean="0"/>
          </a:p>
          <a:p>
            <a:pPr>
              <a:buNone/>
            </a:pPr>
            <a:endParaRPr lang="sk-SK" i="1" u="sng" dirty="0" smtClean="0"/>
          </a:p>
          <a:p>
            <a:pPr>
              <a:buNone/>
            </a:pPr>
            <a:r>
              <a:rPr lang="sk-SK" dirty="0" smtClean="0"/>
              <a:t>	</a:t>
            </a:r>
            <a:r>
              <a:rPr lang="sk-SK" b="1" dirty="0" smtClean="0"/>
              <a:t>Rozhodca ju nariadi za tie isté previnenia ako priamy kop, za priestupok, ktorý sa stane vo vlastnom pokutovom území (šestnástke). </a:t>
            </a:r>
            <a:endParaRPr lang="sk-SK" b="1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Pravidlá</a:t>
            </a:r>
            <a:endParaRPr lang="sk-SK" dirty="0"/>
          </a:p>
        </p:txBody>
      </p:sp>
      <p:pic>
        <p:nvPicPr>
          <p:cNvPr id="4" name="Obrázok 3" descr="p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63888" y="3789040"/>
            <a:ext cx="5021932" cy="282891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sk-SK" i="1" u="sng" dirty="0" smtClean="0"/>
              <a:t>Rohový kop</a:t>
            </a:r>
            <a:endParaRPr lang="sk-SK" dirty="0" smtClean="0"/>
          </a:p>
          <a:p>
            <a:pPr>
              <a:buNone/>
            </a:pPr>
            <a:endParaRPr lang="sk-SK" i="1" u="sng" dirty="0" smtClean="0"/>
          </a:p>
          <a:p>
            <a:pPr>
              <a:buNone/>
            </a:pPr>
            <a:r>
              <a:rPr lang="sk-SK" dirty="0" smtClean="0"/>
              <a:t>	</a:t>
            </a:r>
            <a:r>
              <a:rPr lang="sk-SK" b="1" dirty="0" smtClean="0"/>
              <a:t>Rohový kop je nariadený vtedy, ak lopta prejde za bránkovú čiaru mimo bránky a zahral ju tam brániaci hráč. Rozohráva sa z rohu ihriska a prípadný priamy gól je platný.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Pravidlá</a:t>
            </a:r>
            <a:endParaRPr lang="sk-SK" dirty="0"/>
          </a:p>
        </p:txBody>
      </p:sp>
      <p:pic>
        <p:nvPicPr>
          <p:cNvPr id="4" name="Obrázok 3" descr="ro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9992" y="4140669"/>
            <a:ext cx="3995936" cy="242313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sk-SK" i="1" u="sng" dirty="0" smtClean="0"/>
              <a:t>Kop od brány (päťka)</a:t>
            </a:r>
          </a:p>
          <a:p>
            <a:pPr>
              <a:buNone/>
            </a:pPr>
            <a:endParaRPr lang="sk-SK" i="1" u="sng" dirty="0" smtClean="0"/>
          </a:p>
          <a:p>
            <a:pPr>
              <a:buNone/>
            </a:pPr>
            <a:r>
              <a:rPr lang="sk-SK" b="1" dirty="0" smtClean="0"/>
              <a:t>	Zahráva sa vtedy, ak lopta prejde za bránkovú čiaru mimo bránky a zahral ju tam útočiaci hráč. </a:t>
            </a:r>
            <a:endParaRPr lang="sk-SK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Pravidlá</a:t>
            </a:r>
            <a:endParaRPr lang="sk-SK" dirty="0"/>
          </a:p>
        </p:txBody>
      </p:sp>
      <p:pic>
        <p:nvPicPr>
          <p:cNvPr id="4" name="Obrázok 3" descr="pa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19872" y="3284984"/>
            <a:ext cx="3619500" cy="307657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>
          <a:xfrm>
            <a:off x="395536" y="1196752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sk-SK" i="1" u="sng" dirty="0" smtClean="0"/>
              <a:t>Vhadzovanie do hry</a:t>
            </a:r>
            <a:endParaRPr lang="sk-SK" dirty="0" smtClean="0"/>
          </a:p>
          <a:p>
            <a:pPr>
              <a:buNone/>
            </a:pPr>
            <a:endParaRPr lang="sk-SK" i="1" u="sng" dirty="0" smtClean="0"/>
          </a:p>
          <a:p>
            <a:pPr>
              <a:buNone/>
            </a:pPr>
            <a:r>
              <a:rPr lang="sk-SK" b="1" dirty="0" smtClean="0"/>
              <a:t>	Zahráva sa spoza postrannej čiary. Do hry vhadzuje niektorý z hráčov toho družstva, ktorého hráč sa nedotkol lopty ako posledný, a to ľubovoľným smerom na mieste, kde lopta prešla za postrannú čiaru. </a:t>
            </a:r>
            <a:endParaRPr lang="sk-SK" b="1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Pravidlá</a:t>
            </a:r>
            <a:endParaRPr lang="sk-SK" dirty="0"/>
          </a:p>
        </p:txBody>
      </p:sp>
      <p:pic>
        <p:nvPicPr>
          <p:cNvPr id="4" name="Obrázok 3" descr="hod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19872" y="4149080"/>
            <a:ext cx="5256584" cy="241373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 descr="sansir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chemeClr val="tx1"/>
                </a:solidFill>
              </a:rPr>
              <a:t>San </a:t>
            </a:r>
            <a:r>
              <a:rPr lang="sk-SK" dirty="0" err="1" smtClean="0">
                <a:solidFill>
                  <a:schemeClr val="tx1"/>
                </a:solidFill>
              </a:rPr>
              <a:t>Siro</a:t>
            </a:r>
            <a:r>
              <a:rPr lang="sk-SK" dirty="0" smtClean="0">
                <a:solidFill>
                  <a:schemeClr val="tx1"/>
                </a:solidFill>
              </a:rPr>
              <a:t> - Miláno</a:t>
            </a:r>
            <a:endParaRPr lang="sk-SK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 descr="fans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 descr="Allianz-Arena-Münche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>
                <a:solidFill>
                  <a:schemeClr val="tx1"/>
                </a:solidFill>
              </a:rPr>
              <a:t>Allianz</a:t>
            </a:r>
            <a:r>
              <a:rPr lang="sk-SK" dirty="0" smtClean="0">
                <a:solidFill>
                  <a:schemeClr val="tx1"/>
                </a:solidFill>
              </a:rPr>
              <a:t> aréna - Mníchov</a:t>
            </a:r>
            <a:endParaRPr lang="sk-SK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251520" y="1268760"/>
            <a:ext cx="8229600" cy="4525963"/>
          </a:xfrm>
        </p:spPr>
        <p:txBody>
          <a:bodyPr/>
          <a:lstStyle/>
          <a:p>
            <a:r>
              <a:rPr lang="sk-SK" dirty="0" smtClean="0"/>
              <a:t>	</a:t>
            </a:r>
            <a:r>
              <a:rPr lang="sk-SK" b="1" dirty="0" smtClean="0"/>
              <a:t>najstarší futbalový klub </a:t>
            </a:r>
            <a:r>
              <a:rPr lang="sk-SK" b="1" dirty="0" err="1" smtClean="0"/>
              <a:t>Sheffield</a:t>
            </a:r>
            <a:r>
              <a:rPr lang="sk-SK" b="1" dirty="0" smtClean="0"/>
              <a:t> FC 	vznikol 	24. 10.1857</a:t>
            </a:r>
          </a:p>
          <a:p>
            <a:endParaRPr lang="sk-SK" b="1" dirty="0" smtClean="0"/>
          </a:p>
          <a:p>
            <a:r>
              <a:rPr lang="sk-SK" b="1" dirty="0" smtClean="0"/>
              <a:t> </a:t>
            </a:r>
            <a:r>
              <a:rPr lang="sk-SK" b="1" dirty="0" smtClean="0"/>
              <a:t>	najstaršia súťaž FA Cup (Anglicko)</a:t>
            </a:r>
          </a:p>
          <a:p>
            <a:endParaRPr lang="sk-SK" b="1" dirty="0" smtClean="0"/>
          </a:p>
          <a:p>
            <a:r>
              <a:rPr lang="sk-SK" b="1" dirty="0" smtClean="0"/>
              <a:t> </a:t>
            </a:r>
            <a:r>
              <a:rPr lang="sk-SK" b="1" dirty="0" smtClean="0"/>
              <a:t>	prvý medzištátny zápas 30. 11. 1872 v 	Glasgowe medzi Škótskom a Anglickom</a:t>
            </a:r>
          </a:p>
          <a:p>
            <a:endParaRPr lang="sk-SK" b="1" dirty="0" smtClean="0"/>
          </a:p>
          <a:p>
            <a:r>
              <a:rPr lang="sk-SK" b="1" dirty="0" smtClean="0"/>
              <a:t> </a:t>
            </a:r>
            <a:r>
              <a:rPr lang="sk-SK" b="1" dirty="0" smtClean="0"/>
              <a:t>	prvá ukážka futbalu na Slovensku 25. 5. 	1898 v Prešove</a:t>
            </a:r>
            <a:endParaRPr lang="sk-SK" b="1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r>
              <a:rPr lang="sk-SK" dirty="0" smtClean="0"/>
              <a:t>História</a:t>
            </a:r>
            <a:endParaRPr lang="sk-SK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 descr="dortmun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67" y="0"/>
            <a:ext cx="9139433" cy="6858000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>
                <a:solidFill>
                  <a:schemeClr val="bg1"/>
                </a:solidFill>
              </a:rPr>
              <a:t>Dortmund</a:t>
            </a:r>
            <a:r>
              <a:rPr lang="sk-SK" dirty="0" smtClean="0">
                <a:solidFill>
                  <a:schemeClr val="bg1"/>
                </a:solidFill>
              </a:rPr>
              <a:t> Aréna</a:t>
            </a:r>
            <a:endParaRPr lang="sk-SK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 descr="fan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 descr="fans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 descr="santiag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/>
          <a:lstStyle/>
          <a:p>
            <a:r>
              <a:rPr lang="sk-SK" dirty="0" smtClean="0">
                <a:solidFill>
                  <a:schemeClr val="tx1"/>
                </a:solidFill>
              </a:rPr>
              <a:t>Santiago </a:t>
            </a:r>
            <a:r>
              <a:rPr lang="sk-SK" dirty="0" err="1" smtClean="0">
                <a:solidFill>
                  <a:schemeClr val="tx1"/>
                </a:solidFill>
              </a:rPr>
              <a:t>Bernabeu</a:t>
            </a:r>
            <a:r>
              <a:rPr lang="sk-SK" dirty="0" smtClean="0">
                <a:solidFill>
                  <a:schemeClr val="tx1"/>
                </a:solidFill>
              </a:rPr>
              <a:t> - Madrid</a:t>
            </a:r>
            <a:endParaRPr lang="sk-SK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 descr="fans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 descr="barc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87534" cy="6858000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>
                <a:solidFill>
                  <a:schemeClr val="tx1"/>
                </a:solidFill>
              </a:rPr>
              <a:t>Nou</a:t>
            </a:r>
            <a:r>
              <a:rPr lang="sk-SK" dirty="0" smtClean="0">
                <a:solidFill>
                  <a:schemeClr val="tx1"/>
                </a:solidFill>
              </a:rPr>
              <a:t> </a:t>
            </a:r>
            <a:r>
              <a:rPr lang="sk-SK" dirty="0" err="1" smtClean="0">
                <a:solidFill>
                  <a:schemeClr val="tx1"/>
                </a:solidFill>
              </a:rPr>
              <a:t>camp</a:t>
            </a:r>
            <a:r>
              <a:rPr lang="sk-SK" dirty="0" smtClean="0">
                <a:solidFill>
                  <a:schemeClr val="tx1"/>
                </a:solidFill>
              </a:rPr>
              <a:t> - Barcelona</a:t>
            </a:r>
            <a:endParaRPr lang="sk-SK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 descr="fans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 descr="old-trafford-77009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29600" cy="1143000"/>
          </a:xfrm>
        </p:spPr>
        <p:txBody>
          <a:bodyPr/>
          <a:lstStyle/>
          <a:p>
            <a:r>
              <a:rPr lang="sk-SK" dirty="0" err="1" smtClean="0">
                <a:solidFill>
                  <a:schemeClr val="tx1"/>
                </a:solidFill>
              </a:rPr>
              <a:t>Old</a:t>
            </a:r>
            <a:r>
              <a:rPr lang="sk-SK" dirty="0" smtClean="0">
                <a:solidFill>
                  <a:schemeClr val="tx1"/>
                </a:solidFill>
              </a:rPr>
              <a:t> </a:t>
            </a:r>
            <a:r>
              <a:rPr lang="sk-SK" dirty="0" err="1" smtClean="0">
                <a:solidFill>
                  <a:schemeClr val="tx1"/>
                </a:solidFill>
              </a:rPr>
              <a:t>trafford</a:t>
            </a:r>
            <a:r>
              <a:rPr lang="sk-SK" dirty="0" smtClean="0">
                <a:solidFill>
                  <a:schemeClr val="tx1"/>
                </a:solidFill>
              </a:rPr>
              <a:t> - Manchester</a:t>
            </a:r>
            <a:endParaRPr lang="sk-SK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 descr="fans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 descr="fans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sk-SK" dirty="0" smtClean="0"/>
          </a:p>
          <a:p>
            <a:r>
              <a:rPr lang="sk-SK" dirty="0" smtClean="0"/>
              <a:t> </a:t>
            </a:r>
            <a:r>
              <a:rPr lang="sk-SK" b="1" dirty="0" smtClean="0"/>
              <a:t>obvod 68 – 70 cm</a:t>
            </a:r>
          </a:p>
          <a:p>
            <a:endParaRPr lang="sk-SK" b="1" dirty="0" smtClean="0"/>
          </a:p>
          <a:p>
            <a:r>
              <a:rPr lang="sk-SK" b="1" dirty="0" smtClean="0"/>
              <a:t> </a:t>
            </a:r>
            <a:r>
              <a:rPr lang="sk-SK" b="1" dirty="0" smtClean="0"/>
              <a:t>hmotnosť 410 – 450 gramov</a:t>
            </a:r>
          </a:p>
          <a:p>
            <a:endParaRPr lang="sk-SK" b="1" dirty="0" smtClean="0"/>
          </a:p>
          <a:p>
            <a:r>
              <a:rPr lang="sk-SK" b="1" dirty="0" smtClean="0"/>
              <a:t> </a:t>
            </a:r>
            <a:r>
              <a:rPr lang="sk-SK" b="1" dirty="0" smtClean="0"/>
              <a:t>priemer 21,6 – 22,1 cm </a:t>
            </a:r>
          </a:p>
          <a:p>
            <a:endParaRPr lang="sk-SK" dirty="0" smtClean="0"/>
          </a:p>
          <a:p>
            <a:pPr>
              <a:buNone/>
            </a:pPr>
            <a:endParaRPr lang="sk-SK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Lopta</a:t>
            </a:r>
            <a:endParaRPr lang="sk-SK" dirty="0"/>
          </a:p>
        </p:txBody>
      </p:sp>
      <p:pic>
        <p:nvPicPr>
          <p:cNvPr id="4" name="Obrázok 3" descr="lop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68144" y="3717032"/>
            <a:ext cx="2708920" cy="270892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 descr="zdroj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63888" y="332656"/>
            <a:ext cx="3991467" cy="5592249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Zdroj:</a:t>
            </a:r>
            <a:endParaRPr lang="sk-SK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sk-SK" b="1" dirty="0" smtClean="0"/>
              <a:t>Futbalový dres pozostáva z týchto častí:</a:t>
            </a:r>
          </a:p>
          <a:p>
            <a:pPr>
              <a:buFontTx/>
              <a:buChar char="-"/>
            </a:pPr>
            <a:r>
              <a:rPr lang="sk-SK" b="1" dirty="0" smtClean="0"/>
              <a:t>tričko </a:t>
            </a:r>
          </a:p>
          <a:p>
            <a:pPr>
              <a:buFontTx/>
              <a:buChar char="-"/>
            </a:pPr>
            <a:r>
              <a:rPr lang="sk-SK" b="1" dirty="0" smtClean="0"/>
              <a:t>trenírky </a:t>
            </a:r>
          </a:p>
          <a:p>
            <a:pPr>
              <a:buFontTx/>
              <a:buChar char="-"/>
            </a:pPr>
            <a:r>
              <a:rPr lang="sk-SK" b="1" dirty="0" smtClean="0"/>
              <a:t>štulpne</a:t>
            </a:r>
          </a:p>
          <a:p>
            <a:pPr>
              <a:buFontTx/>
              <a:buChar char="-"/>
            </a:pPr>
            <a:r>
              <a:rPr lang="sk-SK" b="1" dirty="0" smtClean="0"/>
              <a:t>kopačky</a:t>
            </a:r>
            <a:endParaRPr lang="sk-SK" b="1" dirty="0" smtClean="0"/>
          </a:p>
          <a:p>
            <a:pPr>
              <a:buFontTx/>
              <a:buChar char="-"/>
            </a:pPr>
            <a:r>
              <a:rPr lang="sk-SK" b="1" dirty="0" smtClean="0"/>
              <a:t>chrániče </a:t>
            </a:r>
            <a:r>
              <a:rPr lang="sk-SK" b="1" dirty="0" smtClean="0"/>
              <a:t>píšťal</a:t>
            </a:r>
            <a:endParaRPr lang="sk-SK" b="1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Výstroj</a:t>
            </a:r>
            <a:endParaRPr lang="sk-SK" dirty="0"/>
          </a:p>
        </p:txBody>
      </p:sp>
      <p:pic>
        <p:nvPicPr>
          <p:cNvPr id="4" name="Obrázok 3" descr="dr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91880" y="2132856"/>
            <a:ext cx="1168524" cy="1413914"/>
          </a:xfrm>
          <a:prstGeom prst="rect">
            <a:avLst/>
          </a:prstGeom>
        </p:spPr>
      </p:pic>
      <p:pic>
        <p:nvPicPr>
          <p:cNvPr id="5" name="Obrázok 4" descr="trenk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2996952"/>
            <a:ext cx="1512168" cy="1512168"/>
          </a:xfrm>
          <a:prstGeom prst="rect">
            <a:avLst/>
          </a:prstGeom>
        </p:spPr>
      </p:pic>
      <p:pic>
        <p:nvPicPr>
          <p:cNvPr id="6" name="Obrázok 5" descr="las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67744" y="4509120"/>
            <a:ext cx="1762125" cy="1762125"/>
          </a:xfrm>
          <a:prstGeom prst="rect">
            <a:avLst/>
          </a:prstGeom>
        </p:spPr>
      </p:pic>
      <p:pic>
        <p:nvPicPr>
          <p:cNvPr id="7" name="Obrázok 6" descr="4624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3968" y="5013176"/>
            <a:ext cx="4131233" cy="1485911"/>
          </a:xfrm>
          <a:prstGeom prst="rect">
            <a:avLst/>
          </a:prstGeom>
        </p:spPr>
      </p:pic>
      <p:pic>
        <p:nvPicPr>
          <p:cNvPr id="8" name="Obrázok 7" descr="chr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20272" y="2060848"/>
            <a:ext cx="1704967" cy="214825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sk-SK" i="1" u="sng" dirty="0" smtClean="0"/>
              <a:t>Hracia plocha </a:t>
            </a:r>
          </a:p>
          <a:p>
            <a:pPr>
              <a:buNone/>
            </a:pPr>
            <a:endParaRPr lang="sk-SK" i="1" u="sng" dirty="0" smtClean="0"/>
          </a:p>
          <a:p>
            <a:pPr>
              <a:buNone/>
            </a:pPr>
            <a:r>
              <a:rPr lang="sk-SK" b="1" dirty="0" smtClean="0"/>
              <a:t>- musí</a:t>
            </a:r>
          </a:p>
          <a:p>
            <a:pPr>
              <a:buNone/>
            </a:pPr>
            <a:r>
              <a:rPr lang="sk-SK" b="1" dirty="0" smtClean="0"/>
              <a:t>	mať tvar obdĺžnika</a:t>
            </a:r>
          </a:p>
          <a:p>
            <a:pPr>
              <a:buNone/>
            </a:pPr>
            <a:r>
              <a:rPr lang="sk-SK" b="1" dirty="0" smtClean="0"/>
              <a:t>	s vyznačenými čiarami</a:t>
            </a:r>
          </a:p>
          <a:p>
            <a:pPr>
              <a:buNone/>
            </a:pPr>
            <a:endParaRPr lang="sk-SK" b="1" dirty="0" smtClean="0"/>
          </a:p>
          <a:p>
            <a:pPr>
              <a:buNone/>
            </a:pPr>
            <a:r>
              <a:rPr lang="sk-SK" b="1" dirty="0" smtClean="0"/>
              <a:t>- dĺžka aj šírka je </a:t>
            </a:r>
          </a:p>
          <a:p>
            <a:pPr>
              <a:buNone/>
            </a:pPr>
            <a:r>
              <a:rPr lang="sk-SK" b="1" dirty="0" smtClean="0"/>
              <a:t>	pohyblivá.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Pravidlá</a:t>
            </a:r>
            <a:endParaRPr lang="sk-SK" dirty="0"/>
          </a:p>
        </p:txBody>
      </p:sp>
      <p:pic>
        <p:nvPicPr>
          <p:cNvPr id="4" name="Obrázok 3" descr="ihrisk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008" y="764704"/>
            <a:ext cx="4499992" cy="460851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b="1" dirty="0" smtClean="0"/>
              <a:t>V jednom mužstve môže v základnej zostave nastúpiť 11 hráčov (10 + brankár)</a:t>
            </a:r>
          </a:p>
          <a:p>
            <a:endParaRPr lang="sk-SK" b="1" dirty="0" smtClean="0"/>
          </a:p>
          <a:p>
            <a:r>
              <a:rPr lang="sk-SK" b="1" dirty="0" smtClean="0"/>
              <a:t>Počas zápasu môžu nastúpiť traja náhradníci</a:t>
            </a:r>
          </a:p>
          <a:p>
            <a:endParaRPr lang="sk-SK" b="1" dirty="0" smtClean="0"/>
          </a:p>
          <a:p>
            <a:r>
              <a:rPr lang="sk-SK" b="1" dirty="0" smtClean="0"/>
              <a:t>Gól platí vtedy, ak je lopta celým objemom za bránkovou čiarou</a:t>
            </a:r>
          </a:p>
          <a:p>
            <a:endParaRPr lang="sk-SK" b="1" dirty="0" smtClean="0"/>
          </a:p>
          <a:p>
            <a:r>
              <a:rPr lang="sk-SK" b="1" dirty="0" smtClean="0"/>
              <a:t>Hrací čas 2 x 45 minút + nastavenie (mládežnícke kategórie majú čas upravený)</a:t>
            </a:r>
          </a:p>
          <a:p>
            <a:endParaRPr lang="sk-SK" dirty="0" smtClean="0"/>
          </a:p>
          <a:p>
            <a:endParaRPr lang="sk-SK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Pravidlá</a:t>
            </a:r>
            <a:endParaRPr lang="sk-SK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sk-SK" i="1" u="sng" dirty="0" smtClean="0"/>
              <a:t>Postavenie mimo hry (ofsajd)</a:t>
            </a:r>
          </a:p>
          <a:p>
            <a:pPr>
              <a:buNone/>
            </a:pPr>
            <a:endParaRPr lang="sk-SK" dirty="0" smtClean="0"/>
          </a:p>
          <a:p>
            <a:pPr>
              <a:buNone/>
            </a:pPr>
            <a:r>
              <a:rPr lang="sk-SK" dirty="0" smtClean="0"/>
              <a:t>	</a:t>
            </a:r>
            <a:r>
              <a:rPr lang="sk-SK" b="1" dirty="0" smtClean="0"/>
              <a:t>Hráč je v postavení mimo hry, ak je v okamihu prihrávky za posledným brániacim hráčom súpera.</a:t>
            </a:r>
            <a:endParaRPr lang="sk-SK" b="1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Pravidlá</a:t>
            </a:r>
            <a:endParaRPr lang="sk-SK" dirty="0"/>
          </a:p>
        </p:txBody>
      </p:sp>
      <p:pic>
        <p:nvPicPr>
          <p:cNvPr id="5" name="Obrázok 4" descr="coutsofsaj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63888" y="3284984"/>
            <a:ext cx="5400600" cy="337102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i="1" u="sng" dirty="0" smtClean="0"/>
              <a:t>Voľné kopy (priamy, nepriamy)</a:t>
            </a:r>
          </a:p>
          <a:p>
            <a:pPr>
              <a:buNone/>
            </a:pPr>
            <a:endParaRPr lang="sk-SK" b="1" u="sng" dirty="0" smtClean="0"/>
          </a:p>
          <a:p>
            <a:pPr>
              <a:buNone/>
            </a:pPr>
            <a:r>
              <a:rPr lang="sk-SK" b="1" u="sng" dirty="0" smtClean="0"/>
              <a:t>Priamy kop</a:t>
            </a:r>
            <a:r>
              <a:rPr lang="sk-SK" b="1" dirty="0" smtClean="0"/>
              <a:t> </a:t>
            </a:r>
          </a:p>
          <a:p>
            <a:pPr>
              <a:buNone/>
            </a:pPr>
            <a:endParaRPr lang="sk-SK" b="1" dirty="0" smtClean="0"/>
          </a:p>
          <a:p>
            <a:pPr>
              <a:buNone/>
            </a:pPr>
            <a:r>
              <a:rPr lang="sk-SK" b="1" dirty="0" smtClean="0"/>
              <a:t>	je nariadený rozhodcom, keď hráč kopne, podrazí, udrie protihráča, vrazí do neho, nedovolene zasiahne jeho telo skôr ako loptu, drží súpera, pľuvne na neho, alebo úmyselne zahrá rukou</a:t>
            </a:r>
            <a:endParaRPr lang="sk-SK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Pravidlá</a:t>
            </a:r>
            <a:endParaRPr lang="sk-SK" dirty="0"/>
          </a:p>
        </p:txBody>
      </p:sp>
      <p:pic>
        <p:nvPicPr>
          <p:cNvPr id="4" name="Obrázok 3" descr="futbalista10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44208" y="476672"/>
            <a:ext cx="2148830" cy="257859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b="1" u="sng" dirty="0" smtClean="0"/>
              <a:t>Nepriamy kop</a:t>
            </a:r>
          </a:p>
          <a:p>
            <a:endParaRPr lang="sk-SK" dirty="0" smtClean="0"/>
          </a:p>
          <a:p>
            <a:pPr>
              <a:buNone/>
            </a:pPr>
            <a:r>
              <a:rPr lang="sk-SK" b="1" dirty="0" smtClean="0"/>
              <a:t>Je nariadený rozhodcom, ak súper hrá nebezpečným spôsobom, bráni súperovi v hre, pri priestupkoch brankára v pokutovom území (ak nedodrží čas na rozohrávku, chytí malú domov...)</a:t>
            </a:r>
            <a:endParaRPr lang="sk-SK" b="1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Pravidlá</a:t>
            </a:r>
            <a:endParaRPr lang="sk-SK" dirty="0"/>
          </a:p>
        </p:txBody>
      </p:sp>
      <p:pic>
        <p:nvPicPr>
          <p:cNvPr id="4" name="Obrázok 3" descr="goalkeeper-183056_64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63888" y="3429000"/>
            <a:ext cx="5112568" cy="383442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ala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Hala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Hala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279</TotalTime>
  <Words>286</Words>
  <Application>Microsoft Office PowerPoint</Application>
  <PresentationFormat>Prezentácia na obrazovke (4:3)</PresentationFormat>
  <Paragraphs>104</Paragraphs>
  <Slides>30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30</vt:i4>
      </vt:variant>
    </vt:vector>
  </HeadingPairs>
  <TitlesOfParts>
    <vt:vector size="31" baseType="lpstr">
      <vt:lpstr>Hala</vt:lpstr>
      <vt:lpstr>Snímka 1</vt:lpstr>
      <vt:lpstr>História</vt:lpstr>
      <vt:lpstr>Lopta</vt:lpstr>
      <vt:lpstr>Výstroj</vt:lpstr>
      <vt:lpstr>Pravidlá</vt:lpstr>
      <vt:lpstr>Pravidlá</vt:lpstr>
      <vt:lpstr>Pravidlá</vt:lpstr>
      <vt:lpstr>Pravidlá</vt:lpstr>
      <vt:lpstr>Pravidlá</vt:lpstr>
      <vt:lpstr>Pravidlá</vt:lpstr>
      <vt:lpstr>Pravidlá</vt:lpstr>
      <vt:lpstr>Pravidlá</vt:lpstr>
      <vt:lpstr>Pravidlá</vt:lpstr>
      <vt:lpstr>Pravidlá</vt:lpstr>
      <vt:lpstr>Pravidlá</vt:lpstr>
      <vt:lpstr>Pravidlá</vt:lpstr>
      <vt:lpstr>San Siro - Miláno</vt:lpstr>
      <vt:lpstr>Snímka 18</vt:lpstr>
      <vt:lpstr>Allianz aréna - Mníchov</vt:lpstr>
      <vt:lpstr>Dortmund Aréna</vt:lpstr>
      <vt:lpstr>Snímka 21</vt:lpstr>
      <vt:lpstr>Snímka 22</vt:lpstr>
      <vt:lpstr>Santiago Bernabeu - Madrid</vt:lpstr>
      <vt:lpstr>Snímka 24</vt:lpstr>
      <vt:lpstr>Nou camp - Barcelona</vt:lpstr>
      <vt:lpstr>Snímka 26</vt:lpstr>
      <vt:lpstr>Old trafford - Manchester</vt:lpstr>
      <vt:lpstr>Snímka 28</vt:lpstr>
      <vt:lpstr>Snímka 29</vt:lpstr>
      <vt:lpstr>Zdroj: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Snímka 1</dc:title>
  <dc:creator>ucitel1</dc:creator>
  <cp:lastModifiedBy>ucitel1</cp:lastModifiedBy>
  <cp:revision>46</cp:revision>
  <dcterms:created xsi:type="dcterms:W3CDTF">2014-01-22T15:08:02Z</dcterms:created>
  <dcterms:modified xsi:type="dcterms:W3CDTF">2017-04-25T07:26:09Z</dcterms:modified>
</cp:coreProperties>
</file>