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59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698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CC0C-4606-41B5-B12A-9A357494282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923E912-EAFA-43CB-8BFF-B2D50E8BCB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0112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CC0C-4606-41B5-B12A-9A357494282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23E912-EAFA-43CB-8BFF-B2D50E8BCB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5908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CC0C-4606-41B5-B12A-9A357494282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23E912-EAFA-43CB-8BFF-B2D50E8BCB7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87291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CC0C-4606-41B5-B12A-9A357494282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23E912-EAFA-43CB-8BFF-B2D50E8BCB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78680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CC0C-4606-41B5-B12A-9A357494282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23E912-EAFA-43CB-8BFF-B2D50E8BCB7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66047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CC0C-4606-41B5-B12A-9A357494282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23E912-EAFA-43CB-8BFF-B2D50E8BCB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95970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CC0C-4606-41B5-B12A-9A357494282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E912-EAFA-43CB-8BFF-B2D50E8BCB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77036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CC0C-4606-41B5-B12A-9A357494282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E912-EAFA-43CB-8BFF-B2D50E8BCB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431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CC0C-4606-41B5-B12A-9A357494282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E912-EAFA-43CB-8BFF-B2D50E8BCB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1735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CC0C-4606-41B5-B12A-9A357494282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23E912-EAFA-43CB-8BFF-B2D50E8BCB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3361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CC0C-4606-41B5-B12A-9A357494282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23E912-EAFA-43CB-8BFF-B2D50E8BCB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2061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CC0C-4606-41B5-B12A-9A357494282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23E912-EAFA-43CB-8BFF-B2D50E8BCB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7772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CC0C-4606-41B5-B12A-9A357494282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E912-EAFA-43CB-8BFF-B2D50E8BCB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9012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CC0C-4606-41B5-B12A-9A357494282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E912-EAFA-43CB-8BFF-B2D50E8BCB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4966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CC0C-4606-41B5-B12A-9A357494282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E912-EAFA-43CB-8BFF-B2D50E8BCB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9988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CC0C-4606-41B5-B12A-9A357494282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23E912-EAFA-43CB-8BFF-B2D50E8BCB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8038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CC0C-4606-41B5-B12A-9A357494282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923E912-EAFA-43CB-8BFF-B2D50E8BCB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5470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835572"/>
            <a:ext cx="8915399" cy="1876097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0000"/>
                </a:solidFill>
              </a:rPr>
              <a:t>Špeciálna základná škola s VJM, Hviezdoslavova 24, Rimavská Sobota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3" y="3484179"/>
            <a:ext cx="8915399" cy="2419483"/>
          </a:xfrm>
        </p:spPr>
        <p:txBody>
          <a:bodyPr>
            <a:normAutofit fontScale="77500" lnSpcReduction="20000"/>
          </a:bodyPr>
          <a:lstStyle/>
          <a:p>
            <a:r>
              <a:rPr lang="sk-SK" sz="4800" b="1" dirty="0" err="1" smtClean="0">
                <a:solidFill>
                  <a:srgbClr val="FF0000"/>
                </a:solidFill>
              </a:rPr>
              <a:t>Ausztria-Magyarország</a:t>
            </a:r>
            <a:r>
              <a:rPr lang="sk-SK" sz="4800" b="1" dirty="0" smtClean="0">
                <a:solidFill>
                  <a:srgbClr val="FF0000"/>
                </a:solidFill>
              </a:rPr>
              <a:t> </a:t>
            </a:r>
            <a:endParaRPr lang="sk-SK" sz="4800" b="1" dirty="0" smtClean="0">
              <a:solidFill>
                <a:srgbClr val="FF0000"/>
              </a:solidFill>
            </a:endParaRPr>
          </a:p>
          <a:p>
            <a:r>
              <a:rPr lang="sk-SK" sz="4800" b="1" dirty="0" smtClean="0">
                <a:solidFill>
                  <a:srgbClr val="FF0000"/>
                </a:solidFill>
              </a:rPr>
              <a:t>(</a:t>
            </a:r>
            <a:r>
              <a:rPr lang="sk-SK" sz="4400" b="1" dirty="0" err="1" smtClean="0">
                <a:solidFill>
                  <a:srgbClr val="FF0000"/>
                </a:solidFill>
              </a:rPr>
              <a:t>Osztrák-Magyar</a:t>
            </a:r>
            <a:r>
              <a:rPr lang="sk-SK" sz="4400" b="1" dirty="0" smtClean="0">
                <a:solidFill>
                  <a:srgbClr val="FF0000"/>
                </a:solidFill>
              </a:rPr>
              <a:t> Monarchia)</a:t>
            </a:r>
            <a:r>
              <a:rPr lang="sk-SK" sz="4800" b="1" dirty="0" smtClean="0">
                <a:solidFill>
                  <a:srgbClr val="FF0000"/>
                </a:solidFill>
              </a:rPr>
              <a:t> </a:t>
            </a:r>
            <a:r>
              <a:rPr lang="sk-SK" sz="4800" b="1" dirty="0" err="1" smtClean="0">
                <a:solidFill>
                  <a:srgbClr val="FF0000"/>
                </a:solidFill>
              </a:rPr>
              <a:t>létrejötte</a:t>
            </a:r>
            <a:endParaRPr lang="sk-SK" sz="4800" b="1" dirty="0" smtClean="0">
              <a:solidFill>
                <a:srgbClr val="FF0000"/>
              </a:solidFill>
            </a:endParaRPr>
          </a:p>
          <a:p>
            <a:pPr algn="ctr"/>
            <a:endParaRPr lang="sk-SK" sz="4800" b="1" dirty="0" smtClean="0">
              <a:solidFill>
                <a:srgbClr val="FF0000"/>
              </a:solidFill>
            </a:endParaRPr>
          </a:p>
          <a:p>
            <a:pPr algn="r"/>
            <a:r>
              <a:rPr lang="sk-SK" sz="4800" b="1" dirty="0" smtClean="0">
                <a:solidFill>
                  <a:srgbClr val="FF0000"/>
                </a:solidFill>
              </a:rPr>
              <a:t>                 </a:t>
            </a:r>
            <a:r>
              <a:rPr lang="sk-SK" sz="3200" b="1" dirty="0" err="1" smtClean="0">
                <a:solidFill>
                  <a:srgbClr val="FF0000"/>
                </a:solidFill>
              </a:rPr>
              <a:t>Történelem</a:t>
            </a:r>
            <a:r>
              <a:rPr lang="sk-SK" sz="3200" b="1" dirty="0" smtClean="0">
                <a:solidFill>
                  <a:srgbClr val="FF0000"/>
                </a:solidFill>
              </a:rPr>
              <a:t> – 7.o.                      </a:t>
            </a:r>
            <a:endParaRPr lang="sk-SK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09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97326" y="246742"/>
            <a:ext cx="8915400" cy="4982308"/>
          </a:xfrm>
        </p:spPr>
        <p:txBody>
          <a:bodyPr>
            <a:noAutofit/>
          </a:bodyPr>
          <a:lstStyle/>
          <a:p>
            <a:pPr algn="just"/>
            <a:r>
              <a:rPr lang="sk-SK" sz="2200" b="1" dirty="0" smtClean="0"/>
              <a:t>1867-ben a </a:t>
            </a:r>
            <a:r>
              <a:rPr lang="sk-SK" sz="2200" b="1" dirty="0" err="1" smtClean="0"/>
              <a:t>bécsi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kormány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beleegyezését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adta</a:t>
            </a:r>
            <a:r>
              <a:rPr lang="sk-SK" sz="2200" b="1" dirty="0" smtClean="0"/>
              <a:t>  </a:t>
            </a:r>
            <a:r>
              <a:rPr lang="sk-SK" sz="2200" b="1" dirty="0" err="1" smtClean="0"/>
              <a:t>Magyarország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önállósulásához</a:t>
            </a:r>
            <a:r>
              <a:rPr lang="sk-SK" sz="2200" b="1" dirty="0" smtClean="0"/>
              <a:t>.</a:t>
            </a:r>
            <a:endParaRPr lang="sk-SK" sz="2200" b="1" dirty="0"/>
          </a:p>
          <a:p>
            <a:pPr algn="just"/>
            <a:r>
              <a:rPr lang="sk-SK" sz="2200" b="1" dirty="0" err="1" smtClean="0"/>
              <a:t>Így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jött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létre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Ausztria</a:t>
            </a:r>
            <a:r>
              <a:rPr lang="sk-SK" sz="2200" b="1" dirty="0" smtClean="0"/>
              <a:t> – </a:t>
            </a:r>
            <a:r>
              <a:rPr lang="sk-SK" sz="2200" b="1" dirty="0" err="1" smtClean="0"/>
              <a:t>Magyarország</a:t>
            </a:r>
            <a:r>
              <a:rPr lang="sk-SK" sz="2200" b="1" dirty="0" smtClean="0"/>
              <a:t>. </a:t>
            </a:r>
            <a:endParaRPr lang="sk-SK" sz="2200" b="1" dirty="0"/>
          </a:p>
          <a:p>
            <a:pPr algn="just"/>
            <a:r>
              <a:rPr lang="sk-SK" sz="2200" b="1" dirty="0" smtClean="0"/>
              <a:t>1867 </a:t>
            </a:r>
            <a:r>
              <a:rPr lang="sk-SK" sz="2200" b="1" dirty="0" err="1" smtClean="0"/>
              <a:t>és</a:t>
            </a:r>
            <a:r>
              <a:rPr lang="sk-SK" sz="2200" b="1" dirty="0" smtClean="0"/>
              <a:t> 1918 </a:t>
            </a:r>
            <a:r>
              <a:rPr lang="sk-SK" sz="2200" b="1" dirty="0" err="1" smtClean="0"/>
              <a:t>közözz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fennállt</a:t>
            </a:r>
            <a:r>
              <a:rPr lang="sk-SK" sz="2200" b="1" dirty="0" smtClean="0"/>
              <a:t> a </a:t>
            </a:r>
            <a:r>
              <a:rPr lang="sk-SK" sz="2200" b="1" dirty="0" err="1" smtClean="0"/>
              <a:t>kettős</a:t>
            </a:r>
            <a:r>
              <a:rPr lang="sk-SK" sz="2200" b="1" dirty="0" smtClean="0"/>
              <a:t> (</a:t>
            </a:r>
            <a:r>
              <a:rPr lang="sk-SK" sz="2200" b="1" dirty="0" err="1" smtClean="0"/>
              <a:t>dualista</a:t>
            </a:r>
            <a:r>
              <a:rPr lang="sk-SK" sz="2200" b="1" dirty="0" smtClean="0"/>
              <a:t>) </a:t>
            </a:r>
            <a:r>
              <a:rPr lang="sk-SK" sz="2200" b="1" dirty="0" err="1" smtClean="0"/>
              <a:t>államszövetség</a:t>
            </a:r>
            <a:r>
              <a:rPr lang="sk-SK" sz="2200" b="1" dirty="0" smtClean="0"/>
              <a:t> a </a:t>
            </a:r>
            <a:r>
              <a:rPr lang="sk-SK" sz="2200" b="1" dirty="0" err="1" smtClean="0"/>
              <a:t>Magyar</a:t>
            </a:r>
            <a:r>
              <a:rPr lang="sk-SK" sz="2200" b="1" dirty="0" smtClean="0"/>
              <a:t> </a:t>
            </a:r>
            <a:r>
              <a:rPr lang="sk-SK" sz="2200" b="1" dirty="0" err="1"/>
              <a:t>K</a:t>
            </a:r>
            <a:r>
              <a:rPr lang="sk-SK" sz="2200" b="1" dirty="0" err="1" smtClean="0"/>
              <a:t>irályság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és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az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Osztrák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Császárság</a:t>
            </a:r>
            <a:r>
              <a:rPr lang="sk-SK" sz="2200" b="1" dirty="0" smtClean="0"/>
              <a:t>.</a:t>
            </a:r>
          </a:p>
          <a:p>
            <a:pPr algn="just"/>
            <a:r>
              <a:rPr lang="sk-SK" sz="2200" b="1" dirty="0" err="1" smtClean="0"/>
              <a:t>Uralkodói</a:t>
            </a:r>
            <a:r>
              <a:rPr lang="sk-SK" sz="2200" b="1" dirty="0" smtClean="0"/>
              <a:t>: I. </a:t>
            </a:r>
            <a:r>
              <a:rPr lang="sk-SK" sz="2200" b="1" dirty="0" err="1" smtClean="0"/>
              <a:t>Ferenc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József</a:t>
            </a:r>
            <a:r>
              <a:rPr lang="sk-SK" sz="2200" b="1" dirty="0" smtClean="0"/>
              <a:t> (1867-1916), IV. </a:t>
            </a:r>
            <a:r>
              <a:rPr lang="sk-SK" sz="2200" b="1" dirty="0" err="1" smtClean="0"/>
              <a:t>Károly</a:t>
            </a:r>
            <a:r>
              <a:rPr lang="sk-SK" sz="2200" b="1" dirty="0" smtClean="0"/>
              <a:t> (1916-1918).</a:t>
            </a:r>
          </a:p>
          <a:p>
            <a:pPr algn="just"/>
            <a:r>
              <a:rPr lang="sk-SK" sz="2200" b="1" dirty="0" err="1" smtClean="0"/>
              <a:t>Fővárosa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Bécs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és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Budapest</a:t>
            </a:r>
            <a:r>
              <a:rPr lang="sk-SK" sz="2200" b="1" dirty="0" smtClean="0"/>
              <a:t>. </a:t>
            </a:r>
          </a:p>
          <a:p>
            <a:pPr algn="just"/>
            <a:r>
              <a:rPr lang="sk-SK" sz="2200" b="1" dirty="0" smtClean="0"/>
              <a:t>A </a:t>
            </a:r>
            <a:r>
              <a:rPr lang="sk-SK" sz="2200" b="1" dirty="0" err="1" smtClean="0"/>
              <a:t>két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államszövetségnek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közös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uralkodója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és</a:t>
            </a:r>
            <a:r>
              <a:rPr lang="sk-SK" sz="2200" b="1" dirty="0" smtClean="0"/>
              <a:t>  3 </a:t>
            </a:r>
            <a:r>
              <a:rPr lang="sk-SK" sz="2200" b="1" dirty="0" err="1" smtClean="0"/>
              <a:t>közös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minisztériuma</a:t>
            </a:r>
            <a:r>
              <a:rPr lang="sk-SK" sz="2200" b="1" dirty="0" smtClean="0"/>
              <a:t> volt: </a:t>
            </a:r>
            <a:r>
              <a:rPr lang="sk-SK" sz="2200" b="1" dirty="0" err="1" smtClean="0"/>
              <a:t>külügy</a:t>
            </a:r>
            <a:r>
              <a:rPr lang="sk-SK" sz="2200" b="1" dirty="0"/>
              <a:t>-</a:t>
            </a:r>
            <a:r>
              <a:rPr lang="sk-SK" sz="2200" b="1" dirty="0" smtClean="0"/>
              <a:t>, </a:t>
            </a:r>
            <a:r>
              <a:rPr lang="sk-SK" sz="2200" b="1" dirty="0" err="1" smtClean="0"/>
              <a:t>hadügy</a:t>
            </a:r>
            <a:r>
              <a:rPr lang="sk-SK" sz="2200" b="1" dirty="0" smtClean="0"/>
              <a:t>- </a:t>
            </a:r>
            <a:r>
              <a:rPr lang="sk-SK" sz="2200" b="1" dirty="0" err="1" smtClean="0"/>
              <a:t>és</a:t>
            </a:r>
            <a:r>
              <a:rPr lang="sk-SK" sz="2200" b="1" dirty="0" smtClean="0"/>
              <a:t> a </a:t>
            </a:r>
            <a:r>
              <a:rPr lang="sk-SK" sz="2200" b="1" dirty="0" err="1" smtClean="0"/>
              <a:t>pénzügyminisztérium</a:t>
            </a:r>
            <a:r>
              <a:rPr lang="sk-SK" sz="2200" b="1" dirty="0" smtClean="0"/>
              <a:t>. </a:t>
            </a:r>
            <a:endParaRPr lang="sk-SK" sz="2200" b="1" dirty="0"/>
          </a:p>
          <a:p>
            <a:pPr algn="just"/>
            <a:r>
              <a:rPr lang="sk-SK" sz="2200" b="1" dirty="0" err="1" smtClean="0"/>
              <a:t>Közös</a:t>
            </a:r>
            <a:r>
              <a:rPr lang="sk-SK" sz="2200" b="1" dirty="0" smtClean="0"/>
              <a:t> volt a </a:t>
            </a:r>
            <a:r>
              <a:rPr lang="sk-SK" sz="2200" b="1" dirty="0" err="1" smtClean="0"/>
              <a:t>pénznem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is</a:t>
            </a:r>
            <a:r>
              <a:rPr lang="sk-SK" sz="2200" b="1" dirty="0"/>
              <a:t> </a:t>
            </a:r>
            <a:r>
              <a:rPr lang="sk-SK" sz="2200" b="1" dirty="0" err="1" smtClean="0"/>
              <a:t>osztrák-magyar</a:t>
            </a:r>
            <a:r>
              <a:rPr lang="sk-SK" sz="2200" b="1" dirty="0" smtClean="0"/>
              <a:t> forint (1867-1892) –  </a:t>
            </a:r>
            <a:r>
              <a:rPr lang="sk-SK" sz="2200" b="1" dirty="0" err="1" smtClean="0"/>
              <a:t>osztrák-magyar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korona</a:t>
            </a:r>
            <a:r>
              <a:rPr lang="sk-SK" sz="2200" b="1" dirty="0" smtClean="0"/>
              <a:t> (1892-1918).</a:t>
            </a:r>
          </a:p>
          <a:p>
            <a:pPr algn="just"/>
            <a:r>
              <a:rPr lang="sk-SK" sz="2200" b="1" dirty="0" err="1" smtClean="0"/>
              <a:t>Magyarországon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számos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nemzet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és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nemzetiség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élt</a:t>
            </a:r>
            <a:r>
              <a:rPr lang="sk-SK" sz="2200" b="1" dirty="0" smtClean="0"/>
              <a:t>. </a:t>
            </a:r>
          </a:p>
          <a:p>
            <a:pPr algn="just"/>
            <a:r>
              <a:rPr lang="sk-SK" sz="2200" b="1" dirty="0" err="1" smtClean="0"/>
              <a:t>Az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oktatás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népiskolákban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és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szakiskolákban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folyt</a:t>
            </a:r>
            <a:r>
              <a:rPr lang="sk-SK" sz="2200" b="1" dirty="0" smtClean="0"/>
              <a:t>.</a:t>
            </a:r>
          </a:p>
          <a:p>
            <a:pPr marL="0" indent="0" algn="just">
              <a:buNone/>
            </a:pPr>
            <a:endParaRPr lang="sk-SK" sz="2400" b="1" dirty="0" smtClean="0"/>
          </a:p>
          <a:p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4892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1713" y="624110"/>
            <a:ext cx="97628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           </a:t>
            </a:r>
            <a:r>
              <a:rPr lang="sk-SK" b="1" dirty="0" err="1" smtClean="0">
                <a:solidFill>
                  <a:srgbClr val="FF0000"/>
                </a:solidFill>
              </a:rPr>
              <a:t>Az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Osztrák</a:t>
            </a:r>
            <a:r>
              <a:rPr lang="sk-SK" b="1" dirty="0" smtClean="0">
                <a:solidFill>
                  <a:srgbClr val="FF0000"/>
                </a:solidFill>
              </a:rPr>
              <a:t>- </a:t>
            </a:r>
            <a:r>
              <a:rPr lang="sk-SK" b="1" dirty="0" err="1" smtClean="0">
                <a:solidFill>
                  <a:srgbClr val="FF0000"/>
                </a:solidFill>
              </a:rPr>
              <a:t>Magyar</a:t>
            </a:r>
            <a:r>
              <a:rPr lang="sk-SK" b="1" dirty="0" smtClean="0">
                <a:solidFill>
                  <a:srgbClr val="FF0000"/>
                </a:solidFill>
              </a:rPr>
              <a:t> Monarchia  </a:t>
            </a:r>
            <a:r>
              <a:rPr lang="sk-SK" b="1" dirty="0" err="1" smtClean="0">
                <a:solidFill>
                  <a:srgbClr val="FF0000"/>
                </a:solidFill>
              </a:rPr>
              <a:t>uralkodói</a:t>
            </a:r>
            <a:r>
              <a:rPr lang="sk-SK" b="1" dirty="0" smtClean="0">
                <a:solidFill>
                  <a:srgbClr val="FF0000"/>
                </a:solidFill>
              </a:rPr>
              <a:t/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/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sz="2200" dirty="0" smtClean="0">
                <a:solidFill>
                  <a:schemeClr val="tx1"/>
                </a:solidFill>
              </a:rPr>
              <a:t>I. </a:t>
            </a:r>
            <a:r>
              <a:rPr lang="sk-SK" sz="2200" dirty="0" err="1" smtClean="0">
                <a:solidFill>
                  <a:schemeClr val="tx1"/>
                </a:solidFill>
              </a:rPr>
              <a:t>Ferenc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József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császár</a:t>
            </a:r>
            <a:r>
              <a:rPr lang="sk-SK" sz="2200" dirty="0" smtClean="0">
                <a:solidFill>
                  <a:schemeClr val="tx1"/>
                </a:solidFill>
              </a:rPr>
              <a:t> (1867 -1916) </a:t>
            </a:r>
            <a:r>
              <a:rPr lang="sk-SK" sz="2200" dirty="0" err="1" smtClean="0">
                <a:solidFill>
                  <a:schemeClr val="tx1"/>
                </a:solidFill>
              </a:rPr>
              <a:t>és</a:t>
            </a:r>
            <a:r>
              <a:rPr lang="sk-SK" sz="2200" dirty="0" smtClean="0">
                <a:solidFill>
                  <a:schemeClr val="tx1"/>
                </a:solidFill>
              </a:rPr>
              <a:t>  </a:t>
            </a:r>
            <a:r>
              <a:rPr lang="sk-SK" sz="2200" dirty="0" err="1" smtClean="0">
                <a:solidFill>
                  <a:schemeClr val="tx1"/>
                </a:solidFill>
              </a:rPr>
              <a:t>felesége</a:t>
            </a:r>
            <a:r>
              <a:rPr lang="sk-SK" sz="2200" dirty="0" smtClean="0">
                <a:solidFill>
                  <a:schemeClr val="tx1"/>
                </a:solidFill>
              </a:rPr>
              <a:t>,  </a:t>
            </a:r>
            <a:r>
              <a:rPr lang="sk-SK" sz="2200" dirty="0" err="1" smtClean="0">
                <a:solidFill>
                  <a:schemeClr val="tx1"/>
                </a:solidFill>
              </a:rPr>
              <a:t>Erzsébet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császárné</a:t>
            </a:r>
            <a:r>
              <a:rPr lang="sk-SK" sz="2200" dirty="0" smtClean="0">
                <a:solidFill>
                  <a:schemeClr val="tx1"/>
                </a:solidFill>
              </a:rPr>
              <a:t>(</a:t>
            </a:r>
            <a:r>
              <a:rPr lang="sk-SK" sz="2200" dirty="0" err="1" smtClean="0">
                <a:solidFill>
                  <a:schemeClr val="tx1"/>
                </a:solidFill>
              </a:rPr>
              <a:t>Sziszi</a:t>
            </a:r>
            <a:r>
              <a:rPr lang="sk-SK" sz="1600" dirty="0" smtClean="0">
                <a:solidFill>
                  <a:schemeClr val="tx1"/>
                </a:solidFill>
              </a:rPr>
              <a:t>)                                     </a:t>
            </a:r>
            <a:endParaRPr lang="sk-SK" sz="1600" dirty="0">
              <a:solidFill>
                <a:schemeClr val="tx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6114" y="2090057"/>
            <a:ext cx="3236686" cy="464457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6513" y="2583543"/>
            <a:ext cx="2902857" cy="307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84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000" dirty="0">
                <a:solidFill>
                  <a:schemeClr val="tx1"/>
                </a:solidFill>
              </a:rPr>
              <a:t>IV. </a:t>
            </a:r>
            <a:r>
              <a:rPr lang="sk-SK" sz="2000" dirty="0" err="1">
                <a:solidFill>
                  <a:schemeClr val="tx1"/>
                </a:solidFill>
              </a:rPr>
              <a:t>Károly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és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felesége</a:t>
            </a:r>
            <a:r>
              <a:rPr lang="sk-SK" sz="2000" dirty="0">
                <a:solidFill>
                  <a:schemeClr val="tx1"/>
                </a:solidFill>
              </a:rPr>
              <a:t>, Zita </a:t>
            </a:r>
            <a:r>
              <a:rPr lang="sk-SK" sz="2000" dirty="0" err="1" smtClean="0">
                <a:solidFill>
                  <a:schemeClr val="tx1"/>
                </a:solidFill>
              </a:rPr>
              <a:t>királyné</a:t>
            </a:r>
            <a:r>
              <a:rPr lang="sk-SK" sz="2000" dirty="0" smtClean="0">
                <a:solidFill>
                  <a:schemeClr val="tx1"/>
                </a:solidFill>
              </a:rPr>
              <a:t> (1916 -1918)</a:t>
            </a:r>
            <a:endParaRPr lang="sk-SK" sz="20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257" y="1320799"/>
            <a:ext cx="3831772" cy="5109029"/>
          </a:xfrm>
        </p:spPr>
      </p:pic>
    </p:spTree>
    <p:extLst>
      <p:ext uri="{BB962C8B-B14F-4D97-AF65-F5344CB8AC3E}">
        <p14:creationId xmlns:p14="http://schemas.microsoft.com/office/powerpoint/2010/main" xmlns="" val="321650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>
                <a:solidFill>
                  <a:srgbClr val="FF0000"/>
                </a:solidFill>
              </a:rPr>
              <a:t>Osztrák-Magyar</a:t>
            </a:r>
            <a:r>
              <a:rPr lang="sk-SK" b="1" dirty="0" smtClean="0">
                <a:solidFill>
                  <a:srgbClr val="FF0000"/>
                </a:solidFill>
              </a:rPr>
              <a:t> Monarchia </a:t>
            </a:r>
            <a:r>
              <a:rPr lang="sk-SK" b="1" dirty="0" err="1" smtClean="0">
                <a:solidFill>
                  <a:srgbClr val="FF0000"/>
                </a:solidFill>
              </a:rPr>
              <a:t>térképe</a:t>
            </a:r>
            <a:r>
              <a:rPr lang="sk-SK" b="1" dirty="0" smtClean="0">
                <a:solidFill>
                  <a:srgbClr val="FF0000"/>
                </a:solidFill>
              </a:rPr>
              <a:t/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sz="2400" b="1" dirty="0" smtClean="0">
                <a:solidFill>
                  <a:schemeClr val="tx1"/>
                </a:solidFill>
              </a:rPr>
              <a:t>Motto: „</a:t>
            </a:r>
            <a:r>
              <a:rPr lang="sk-SK" sz="2400" b="1" dirty="0" err="1" smtClean="0">
                <a:solidFill>
                  <a:schemeClr val="tx1"/>
                </a:solidFill>
              </a:rPr>
              <a:t>Feloszthatatlanul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és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elválaszthatatlanul</a:t>
            </a:r>
            <a:r>
              <a:rPr lang="sk-SK" sz="2400" b="1" dirty="0" smtClean="0">
                <a:solidFill>
                  <a:schemeClr val="tx1"/>
                </a:solidFill>
              </a:rPr>
              <a:t>“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8013" y="1905000"/>
            <a:ext cx="6690444" cy="4655458"/>
          </a:xfrm>
        </p:spPr>
      </p:pic>
    </p:spTree>
    <p:extLst>
      <p:ext uri="{BB962C8B-B14F-4D97-AF65-F5344CB8AC3E}">
        <p14:creationId xmlns:p14="http://schemas.microsoft.com/office/powerpoint/2010/main" xmlns="" val="56706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>
                <a:solidFill>
                  <a:srgbClr val="FF0000"/>
                </a:solidFill>
              </a:rPr>
              <a:t>Osztrák-Magyar</a:t>
            </a:r>
            <a:r>
              <a:rPr lang="sk-SK" b="1" dirty="0">
                <a:solidFill>
                  <a:srgbClr val="FF0000"/>
                </a:solidFill>
              </a:rPr>
              <a:t> Monarchia </a:t>
            </a:r>
            <a:r>
              <a:rPr lang="sk-SK" b="1" dirty="0" err="1" smtClean="0">
                <a:solidFill>
                  <a:srgbClr val="FF0000"/>
                </a:solidFill>
              </a:rPr>
              <a:t>címere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5430" y="1905001"/>
            <a:ext cx="7620496" cy="4547210"/>
          </a:xfrm>
        </p:spPr>
      </p:pic>
    </p:spTree>
    <p:extLst>
      <p:ext uri="{BB962C8B-B14F-4D97-AF65-F5344CB8AC3E}">
        <p14:creationId xmlns:p14="http://schemas.microsoft.com/office/powerpoint/2010/main" xmlns="" val="285106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>
                <a:solidFill>
                  <a:srgbClr val="FF0000"/>
                </a:solidFill>
              </a:rPr>
              <a:t>Osztrák-Magyar</a:t>
            </a:r>
            <a:r>
              <a:rPr lang="sk-SK" b="1" dirty="0">
                <a:solidFill>
                  <a:srgbClr val="FF0000"/>
                </a:solidFill>
              </a:rPr>
              <a:t> Monarchia </a:t>
            </a:r>
            <a:r>
              <a:rPr lang="sk-SK" b="1" dirty="0" err="1" smtClean="0">
                <a:solidFill>
                  <a:srgbClr val="FF0000"/>
                </a:solidFill>
              </a:rPr>
              <a:t>zászlaja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6400" y="1611087"/>
            <a:ext cx="7576457" cy="5001434"/>
          </a:xfrm>
        </p:spPr>
      </p:pic>
    </p:spTree>
    <p:extLst>
      <p:ext uri="{BB962C8B-B14F-4D97-AF65-F5344CB8AC3E}">
        <p14:creationId xmlns:p14="http://schemas.microsoft.com/office/powerpoint/2010/main" xmlns="" val="21194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49947"/>
          </a:xfrm>
        </p:spPr>
        <p:txBody>
          <a:bodyPr>
            <a:normAutofit fontScale="90000"/>
          </a:bodyPr>
          <a:lstStyle/>
          <a:p>
            <a:pPr algn="ctr"/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1422400"/>
            <a:ext cx="8915400" cy="4488822"/>
          </a:xfrm>
        </p:spPr>
        <p:txBody>
          <a:bodyPr/>
          <a:lstStyle/>
          <a:p>
            <a:r>
              <a:rPr lang="sk-SK" sz="2400" b="1" dirty="0" err="1" smtClean="0"/>
              <a:t>Népesség</a:t>
            </a:r>
            <a:r>
              <a:rPr lang="sk-SK" sz="2400" b="1" dirty="0" smtClean="0"/>
              <a:t>: 52 749 900 (1914) </a:t>
            </a:r>
            <a:r>
              <a:rPr lang="sk-SK" sz="2400" b="1" dirty="0" err="1" smtClean="0"/>
              <a:t>fő</a:t>
            </a:r>
            <a:r>
              <a:rPr lang="sk-SK" sz="2400" b="1" dirty="0" smtClean="0"/>
              <a:t>.</a:t>
            </a:r>
          </a:p>
          <a:p>
            <a:r>
              <a:rPr lang="sk-SK" sz="2400" b="1" dirty="0" err="1" smtClean="0"/>
              <a:t>Területe</a:t>
            </a:r>
            <a:r>
              <a:rPr lang="sk-SK" sz="2400" b="1" dirty="0" smtClean="0"/>
              <a:t>: 681 727 km2.</a:t>
            </a:r>
          </a:p>
          <a:p>
            <a:r>
              <a:rPr lang="sk-SK" sz="2400" b="1" dirty="0" err="1" smtClean="0"/>
              <a:t>Hivatalos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nyelvek</a:t>
            </a:r>
            <a:r>
              <a:rPr lang="sk-SK" sz="2400" b="1" dirty="0" smtClean="0"/>
              <a:t> a </a:t>
            </a:r>
            <a:r>
              <a:rPr lang="sk-SK" sz="2400" b="1" dirty="0" err="1" smtClean="0"/>
              <a:t>német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és</a:t>
            </a:r>
            <a:r>
              <a:rPr lang="sk-SK" sz="2400" b="1" dirty="0" smtClean="0"/>
              <a:t> a </a:t>
            </a:r>
            <a:r>
              <a:rPr lang="sk-SK" sz="2400" b="1" dirty="0" err="1" smtClean="0"/>
              <a:t>magyar</a:t>
            </a:r>
            <a:r>
              <a:rPr lang="sk-SK" sz="2400" b="1" dirty="0" smtClean="0"/>
              <a:t>.</a:t>
            </a:r>
          </a:p>
          <a:p>
            <a:r>
              <a:rPr lang="sk-SK" sz="2400" b="1" dirty="0" smtClean="0"/>
              <a:t>A </a:t>
            </a:r>
            <a:r>
              <a:rPr lang="sk-SK" sz="2400" b="1" dirty="0" err="1" smtClean="0"/>
              <a:t>Monorchia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területén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különböző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nemzetiségek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éltek</a:t>
            </a:r>
            <a:r>
              <a:rPr lang="sk-SK" sz="2400" b="1" dirty="0" smtClean="0"/>
              <a:t>: </a:t>
            </a:r>
            <a:r>
              <a:rPr lang="sk-SK" sz="2400" b="1" dirty="0" err="1" smtClean="0"/>
              <a:t>szlávok</a:t>
            </a:r>
            <a:r>
              <a:rPr lang="sk-SK" sz="2400" b="1" dirty="0" smtClean="0"/>
              <a:t> (</a:t>
            </a:r>
            <a:r>
              <a:rPr lang="sk-SK" sz="2400" b="1" dirty="0" err="1" smtClean="0"/>
              <a:t>lengyelek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ukránok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csehek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szlovákok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szlovének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horvátok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szerbek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és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bosnyákok</a:t>
            </a:r>
            <a:r>
              <a:rPr lang="sk-SK" sz="2400" b="1" dirty="0" smtClean="0"/>
              <a:t>), </a:t>
            </a:r>
            <a:r>
              <a:rPr lang="sk-SK" sz="2400" b="1" dirty="0" err="1" smtClean="0"/>
              <a:t>románok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és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olaszok</a:t>
            </a:r>
            <a:r>
              <a:rPr lang="sk-SK" sz="2400" b="1" dirty="0" smtClean="0"/>
              <a:t>. </a:t>
            </a:r>
          </a:p>
          <a:p>
            <a:r>
              <a:rPr lang="sk-SK" sz="2400" b="1" dirty="0" err="1" smtClean="0"/>
              <a:t>Vallás</a:t>
            </a:r>
            <a:r>
              <a:rPr lang="sk-SK" sz="2400" b="1" dirty="0" smtClean="0"/>
              <a:t>: </a:t>
            </a:r>
            <a:r>
              <a:rPr lang="sk-SK" sz="2400" b="1" dirty="0" err="1" smtClean="0"/>
              <a:t>római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katolikus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református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evangélikus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unitárius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szerb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ortodox</a:t>
            </a:r>
            <a:r>
              <a:rPr lang="sk-SK" sz="2400" b="1" dirty="0" smtClean="0"/>
              <a:t>, román </a:t>
            </a:r>
            <a:r>
              <a:rPr lang="sk-SK" sz="2400" b="1" dirty="0" err="1" smtClean="0"/>
              <a:t>ortodox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szunnnita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muzulmán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és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zsidó</a:t>
            </a:r>
            <a:r>
              <a:rPr lang="sk-SK" sz="2400" b="1" dirty="0" smtClean="0"/>
              <a:t>.</a:t>
            </a:r>
          </a:p>
          <a:p>
            <a:endParaRPr lang="sk-SK" sz="2400" b="1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77779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>
                <a:solidFill>
                  <a:srgbClr val="FF0000"/>
                </a:solidFill>
              </a:rPr>
              <a:t>Osztrák-Magyar</a:t>
            </a:r>
            <a:r>
              <a:rPr lang="sk-SK" b="1" dirty="0">
                <a:solidFill>
                  <a:srgbClr val="FF0000"/>
                </a:solidFill>
              </a:rPr>
              <a:t> Monarchia </a:t>
            </a:r>
            <a:r>
              <a:rPr lang="sk-SK" b="1" dirty="0" err="1" smtClean="0">
                <a:solidFill>
                  <a:srgbClr val="FF0000"/>
                </a:solidFill>
              </a:rPr>
              <a:t>pénznemei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7543" y="3106057"/>
            <a:ext cx="4804228" cy="249645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9486" y="1905000"/>
            <a:ext cx="4572000" cy="259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870495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y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131</TotalTime>
  <Words>231</Words>
  <Application>Microsoft Office PowerPoint</Application>
  <PresentationFormat>Vlastná</PresentationFormat>
  <Paragraphs>26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Dym</vt:lpstr>
      <vt:lpstr>Špeciálna základná škola s VJM, Hviezdoslavova 24, Rimavská Sobota</vt:lpstr>
      <vt:lpstr>Snímka 2</vt:lpstr>
      <vt:lpstr>           Az Osztrák- Magyar Monarchia  uralkodói  I. Ferenc József császár (1867 -1916) és  felesége,  Erzsébet császárné(Sziszi)                                     </vt:lpstr>
      <vt:lpstr>IV. Károly és felesége, Zita királyné (1916 -1918)</vt:lpstr>
      <vt:lpstr>Osztrák-Magyar Monarchia térképe Motto: „Feloszthatatlanul és elválaszthatatlanul“</vt:lpstr>
      <vt:lpstr>Osztrák-Magyar Monarchia címere</vt:lpstr>
      <vt:lpstr>Osztrák-Magyar Monarchia zászlaja</vt:lpstr>
      <vt:lpstr>Snímka 8</vt:lpstr>
      <vt:lpstr>Osztrák-Magyar Monarchia pénznemei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Špeciálna základná škola s VJM, Hviezdoslavova 24, Rimavská Sobota</dc:title>
  <dc:creator>skolka</dc:creator>
  <cp:lastModifiedBy>pc</cp:lastModifiedBy>
  <cp:revision>16</cp:revision>
  <dcterms:created xsi:type="dcterms:W3CDTF">2020-05-27T10:03:44Z</dcterms:created>
  <dcterms:modified xsi:type="dcterms:W3CDTF">2020-05-28T11:03:28Z</dcterms:modified>
</cp:coreProperties>
</file>