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7" r:id="rId5"/>
    <p:sldId id="262" r:id="rId6"/>
    <p:sldId id="276" r:id="rId7"/>
    <p:sldId id="260" r:id="rId8"/>
    <p:sldId id="275" r:id="rId9"/>
    <p:sldId id="271" r:id="rId10"/>
  </p:sldIdLst>
  <p:sldSz cx="9144000" cy="6858000" type="screen4x3"/>
  <p:notesSz cx="6742113" cy="98758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vetlý štýl 2 - zvýrazneni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o&#353;i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Zo&#353;i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Zo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6666666666666666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9444444444444393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7777777777777676E-2"/>
                  <c:y val="-5.0925925925925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Hárok1!$B$2:$B$4</c:f>
              <c:strCache>
                <c:ptCount val="3"/>
                <c:pt idx="0">
                  <c:v>národný priemer</c:v>
                </c:pt>
                <c:pt idx="1">
                  <c:v>gymnáziá</c:v>
                </c:pt>
                <c:pt idx="2">
                  <c:v>Gymnázium v KNM</c:v>
                </c:pt>
              </c:strCache>
            </c:strRef>
          </c:cat>
          <c:val>
            <c:numRef>
              <c:f>Hárok1!$C$2:$C$4</c:f>
              <c:numCache>
                <c:formatCode>0.00%</c:formatCode>
                <c:ptCount val="3"/>
                <c:pt idx="0">
                  <c:v>0.59599999999999997</c:v>
                </c:pt>
                <c:pt idx="1">
                  <c:v>0.73399999999999999</c:v>
                </c:pt>
                <c:pt idx="2">
                  <c:v>0.76500000000000001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48533296"/>
        <c:axId val="1048533840"/>
        <c:axId val="0"/>
      </c:bar3DChart>
      <c:catAx>
        <c:axId val="10485332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sk-SK"/>
          </a:p>
        </c:txPr>
        <c:crossAx val="1048533840"/>
        <c:crosses val="autoZero"/>
        <c:auto val="1"/>
        <c:lblAlgn val="ctr"/>
        <c:lblOffset val="100"/>
        <c:noMultiLvlLbl val="0"/>
      </c:catAx>
      <c:valAx>
        <c:axId val="104853384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048533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4999999999999974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4999999999999949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5000000000000001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Hárok1!$B$7:$B$9</c:f>
              <c:strCache>
                <c:ptCount val="3"/>
                <c:pt idx="0">
                  <c:v>národný priemer</c:v>
                </c:pt>
                <c:pt idx="1">
                  <c:v>gymnáziá</c:v>
                </c:pt>
                <c:pt idx="2">
                  <c:v>Gymnázium v KNM</c:v>
                </c:pt>
              </c:strCache>
            </c:strRef>
          </c:cat>
          <c:val>
            <c:numRef>
              <c:f>Hárok1!$C$7:$C$9</c:f>
              <c:numCache>
                <c:formatCode>0.00%</c:formatCode>
                <c:ptCount val="3"/>
                <c:pt idx="0">
                  <c:v>0.65100000000000002</c:v>
                </c:pt>
                <c:pt idx="1">
                  <c:v>0.65300000000000002</c:v>
                </c:pt>
                <c:pt idx="2">
                  <c:v>0.71599999999999997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48543088"/>
        <c:axId val="1048544176"/>
        <c:axId val="0"/>
      </c:bar3DChart>
      <c:catAx>
        <c:axId val="1048543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1048544176"/>
        <c:crosses val="autoZero"/>
        <c:auto val="1"/>
        <c:lblAlgn val="ctr"/>
        <c:lblOffset val="100"/>
        <c:noMultiLvlLbl val="0"/>
      </c:catAx>
      <c:valAx>
        <c:axId val="104854417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048543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k-SK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4999999999999974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555555555555555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7777777777777776E-2"/>
                  <c:y val="-5.5555555555555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Hárok1!$B$12:$B$14</c:f>
              <c:strCache>
                <c:ptCount val="3"/>
                <c:pt idx="0">
                  <c:v>národný priemer</c:v>
                </c:pt>
                <c:pt idx="1">
                  <c:v>gymnáziá</c:v>
                </c:pt>
                <c:pt idx="2">
                  <c:v>Gymnázium v KNM</c:v>
                </c:pt>
              </c:strCache>
            </c:strRef>
          </c:cat>
          <c:val>
            <c:numRef>
              <c:f>Hárok1!$C$12:$C$14</c:f>
              <c:numCache>
                <c:formatCode>0.00%</c:formatCode>
                <c:ptCount val="3"/>
                <c:pt idx="0">
                  <c:v>0.54</c:v>
                </c:pt>
                <c:pt idx="1">
                  <c:v>0.58299999999999996</c:v>
                </c:pt>
                <c:pt idx="2">
                  <c:v>0.61399999999999999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48538192"/>
        <c:axId val="1048543632"/>
        <c:axId val="0"/>
      </c:bar3DChart>
      <c:catAx>
        <c:axId val="1048538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sk-SK"/>
          </a:p>
        </c:txPr>
        <c:crossAx val="1048543632"/>
        <c:crosses val="autoZero"/>
        <c:auto val="1"/>
        <c:lblAlgn val="ctr"/>
        <c:lblOffset val="100"/>
        <c:noMultiLvlLbl val="0"/>
      </c:catAx>
      <c:valAx>
        <c:axId val="1048543632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1048538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22. 9. 2022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22. 9. 2022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22. 9. 2022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22. 9. 2022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22. 9. 2022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22. 9. 2022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839200" cy="5638800"/>
          </a:xfrm>
        </p:spPr>
        <p:txBody>
          <a:bodyPr>
            <a:noAutofit/>
          </a:bodyPr>
          <a:lstStyle/>
          <a:p>
            <a:r>
              <a:rPr lang="sk-SK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VÝSLEDKY </a:t>
            </a:r>
            <a:br>
              <a:rPr lang="sk-SK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MATURITNEJ  SKÚŠKY</a:t>
            </a:r>
            <a:br>
              <a:rPr lang="sk-SK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2022</a:t>
            </a:r>
            <a:endParaRPr lang="sk-SK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76200"/>
          </a:xfrm>
        </p:spPr>
        <p:txBody>
          <a:bodyPr>
            <a:normAutofit fontScale="25000" lnSpcReduction="20000"/>
          </a:bodyPr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915400" cy="1600200"/>
          </a:xfrm>
        </p:spPr>
        <p:txBody>
          <a:bodyPr>
            <a:noAutofit/>
          </a:bodyPr>
          <a:lstStyle/>
          <a:p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Externá časť maturitnej skúšky </a:t>
            </a:r>
            <a:b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školskom roku 2021/2022 </a:t>
            </a:r>
            <a:endParaRPr lang="sk-SK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endParaRPr lang="sk-SK" sz="2400" dirty="0" smtClean="0"/>
          </a:p>
          <a:p>
            <a:pPr>
              <a:buNone/>
            </a:pPr>
            <a:endParaRPr lang="sk-SK" sz="2800" dirty="0" smtClean="0"/>
          </a:p>
          <a:p>
            <a:pPr>
              <a:buNone/>
            </a:pPr>
            <a:r>
              <a:rPr lang="sk-SK" dirty="0" smtClean="0"/>
              <a:t>Testované predmety:</a:t>
            </a:r>
          </a:p>
          <a:p>
            <a:pPr marL="900000">
              <a:buFont typeface="Wingdings" pitchFamily="2" charset="2"/>
              <a:buChar char="Ø"/>
            </a:pPr>
            <a:r>
              <a:rPr lang="sk-SK" b="1" dirty="0" smtClean="0"/>
              <a:t>slovenský jazyk a literatúra   </a:t>
            </a:r>
            <a:r>
              <a:rPr lang="sk-SK" dirty="0" smtClean="0"/>
              <a:t>/49 žiakov/ </a:t>
            </a:r>
          </a:p>
          <a:p>
            <a:pPr marL="900000">
              <a:buFont typeface="Wingdings" pitchFamily="2" charset="2"/>
              <a:buChar char="Ø"/>
            </a:pPr>
            <a:r>
              <a:rPr lang="pl-PL" b="1" dirty="0"/>
              <a:t>anglický </a:t>
            </a:r>
            <a:r>
              <a:rPr lang="pl-PL" b="1" dirty="0" smtClean="0"/>
              <a:t>jazyk na úrovni B2   </a:t>
            </a:r>
            <a:r>
              <a:rPr lang="pl-PL" dirty="0" smtClean="0"/>
              <a:t>/46 žiakov/  </a:t>
            </a:r>
          </a:p>
          <a:p>
            <a:pPr marL="900000">
              <a:buFont typeface="Wingdings" pitchFamily="2" charset="2"/>
              <a:buChar char="Ø"/>
            </a:pPr>
            <a:r>
              <a:rPr lang="sk-SK" b="1" dirty="0" smtClean="0"/>
              <a:t>matematika  </a:t>
            </a:r>
            <a:r>
              <a:rPr lang="sk-SK" dirty="0" smtClean="0"/>
              <a:t>/12 žiakov/</a:t>
            </a:r>
            <a:endParaRPr lang="pl-PL" dirty="0" smtClean="0"/>
          </a:p>
          <a:p>
            <a:pPr>
              <a:buNone/>
            </a:pPr>
            <a:r>
              <a:rPr lang="pl-PL" sz="2400" b="1" dirty="0" smtClean="0"/>
              <a:t>                 </a:t>
            </a:r>
            <a:endParaRPr lang="sk-SK" sz="2400" b="1" dirty="0" smtClean="0"/>
          </a:p>
          <a:p>
            <a:pPr>
              <a:buNone/>
            </a:pPr>
            <a:endParaRPr lang="sk-SK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Slovenský jazyk a literatúra</a:t>
            </a:r>
            <a:endParaRPr lang="sk-SK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400" dirty="0" smtClean="0"/>
              <a:t> </a:t>
            </a:r>
          </a:p>
          <a:p>
            <a:pPr>
              <a:buNone/>
            </a:pPr>
            <a:r>
              <a:rPr lang="sk-SK" dirty="0" smtClean="0"/>
              <a:t>Priemerná úspešnosť testu</a:t>
            </a:r>
          </a:p>
          <a:p>
            <a:pPr>
              <a:buNone/>
            </a:pPr>
            <a:r>
              <a:rPr lang="sk-SK" sz="2800" dirty="0"/>
              <a:t>	</a:t>
            </a:r>
            <a:r>
              <a:rPr lang="sk-SK" sz="2800" dirty="0" smtClean="0"/>
              <a:t>		</a:t>
            </a:r>
            <a:endParaRPr lang="sk-SK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sk-SK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988465"/>
              </p:ext>
            </p:extLst>
          </p:nvPr>
        </p:nvGraphicFramePr>
        <p:xfrm>
          <a:off x="1219200" y="2133600"/>
          <a:ext cx="5943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62400" y="1035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62400" y="1035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962400" y="1035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279143"/>
              </p:ext>
            </p:extLst>
          </p:nvPr>
        </p:nvGraphicFramePr>
        <p:xfrm>
          <a:off x="1143000" y="76200"/>
          <a:ext cx="6705600" cy="662940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89986"/>
                <a:gridCol w="1379083"/>
                <a:gridCol w="1475929"/>
                <a:gridCol w="964584"/>
                <a:gridCol w="1596018"/>
              </a:tblGrid>
              <a:tr h="224950"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b">
                    <a:solidFill>
                      <a:schemeClr val="accent2"/>
                    </a:solidFill>
                  </a:tcPr>
                </a:tc>
              </a:tr>
              <a:tr h="2249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 dirty="0">
                          <a:effectLst/>
                        </a:rPr>
                        <a:t>Predmet: </a:t>
                      </a:r>
                      <a:r>
                        <a:rPr lang="sk-SK" sz="1200" b="1" u="none" strike="noStrike" dirty="0">
                          <a:effectLst/>
                        </a:rPr>
                        <a:t>Slovenský jazyk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 dirty="0">
                          <a:effectLst/>
                        </a:rPr>
                        <a:t>Typ zriaďovateľa: Štátne školy</a:t>
                      </a:r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b"/>
                </a:tc>
              </a:tr>
              <a:tr h="22495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Kraj: Žilinský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Zriaďovateľ: Samosprávny kraj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b"/>
                </a:tc>
              </a:tr>
              <a:tr h="2249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Druh školy: Gymnáziá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b"/>
                </a:tc>
              </a:tr>
              <a:tr h="224950"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b">
                    <a:solidFill>
                      <a:schemeClr val="accent2"/>
                    </a:solidFill>
                  </a:tcPr>
                </a:tc>
              </a:tr>
              <a:tr h="22495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 dirty="0">
                          <a:effectLst/>
                        </a:rPr>
                        <a:t>Názov školy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 dirty="0">
                          <a:effectLst/>
                        </a:rPr>
                        <a:t>Obec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 dirty="0">
                          <a:effectLst/>
                        </a:rPr>
                        <a:t>Ulica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 dirty="0">
                          <a:effectLst/>
                        </a:rPr>
                        <a:t>Počet žiakov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 dirty="0">
                          <a:effectLst/>
                        </a:rPr>
                        <a:t>Úspešnosť školy v %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ctr">
                    <a:solidFill>
                      <a:srgbClr val="92D050"/>
                    </a:solidFill>
                  </a:tcPr>
                </a:tc>
              </a:tr>
              <a:tr h="33080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 dirty="0">
                          <a:effectLst/>
                        </a:rPr>
                        <a:t>Gymnázium</a:t>
                      </a:r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 dirty="0">
                          <a:effectLst/>
                        </a:rPr>
                        <a:t>Žilina</a:t>
                      </a:r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 dirty="0">
                          <a:effectLst/>
                        </a:rPr>
                        <a:t>Varšavská cesta 1</a:t>
                      </a:r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53</a:t>
                      </a:r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 82.7</a:t>
                      </a:r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</a:tr>
              <a:tr h="22495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Žilina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Veľká okružná 22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120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 80.9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</a:tr>
              <a:tr h="449899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 Jozefa Lettricha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Martin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Lettricha 2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62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 80.8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</a:tr>
              <a:tr h="674849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 Viliama Paulinyho-Tótha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Martin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Malá hora 3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121</a:t>
                      </a:r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 77.7</a:t>
                      </a:r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</a:tr>
              <a:tr h="449899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 dirty="0">
                          <a:effectLst/>
                        </a:rPr>
                        <a:t>Gymnázium</a:t>
                      </a:r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 dirty="0">
                          <a:effectLst/>
                        </a:rPr>
                        <a:t>Kysucké Nové Mesto</a:t>
                      </a:r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 dirty="0">
                          <a:effectLst/>
                        </a:rPr>
                        <a:t>Jesenského 2243</a:t>
                      </a:r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49</a:t>
                      </a:r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 76.5</a:t>
                      </a:r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ctr">
                    <a:solidFill>
                      <a:srgbClr val="FFFF00"/>
                    </a:solidFill>
                  </a:tcPr>
                </a:tc>
              </a:tr>
              <a:tr h="449899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 Antona Bernoláka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Námestovo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Mieru 307/23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187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 75.4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</a:tr>
              <a:tr h="674849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 Michala Miloslava Hodžu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Liptovský Mikuláš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M. M. Hodžu 860/9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76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 75.3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</a:tr>
              <a:tr h="22495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Liptovský Hrádok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Hradná 497/23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33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 75.1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</a:tr>
              <a:tr h="22495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Žilina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Hlinská 29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89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 73.2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</a:tr>
              <a:tr h="22495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Turzovka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Ľ. Štúra 35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24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 73.0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</a:tr>
              <a:tr h="449899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 P. O. Hviezdoslava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Dolný Kubín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Hviezdoslavovo námestie 18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101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 72.0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</a:tr>
              <a:tr h="22495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Bytča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Štefánikova 219/4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58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 70.6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</a:tr>
              <a:tr h="22495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Rajec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Javorová 5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20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 70.6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</a:tr>
              <a:tr h="22495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Ružomberok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Š. Moyzesa 21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75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 69.0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</a:tr>
              <a:tr h="22495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Tvrdošín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Školská 837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29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 67.1</a:t>
                      </a:r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034" marR="9034" marT="9034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  <a:endParaRPr lang="sk-SK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2800" dirty="0" smtClean="0"/>
          </a:p>
          <a:p>
            <a:pPr marL="0" indent="0">
              <a:buNone/>
            </a:pPr>
            <a:r>
              <a:rPr lang="sk-SK" dirty="0"/>
              <a:t>Priemerná úspešnosť testu</a:t>
            </a:r>
          </a:p>
          <a:p>
            <a:pPr marL="0" indent="0">
              <a:buNone/>
            </a:pPr>
            <a:r>
              <a:rPr lang="sk-SK" sz="2800" dirty="0" smtClean="0"/>
              <a:t>     </a:t>
            </a:r>
            <a:endParaRPr lang="sk-SK" sz="2800" b="1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5155591"/>
              </p:ext>
            </p:extLst>
          </p:nvPr>
        </p:nvGraphicFramePr>
        <p:xfrm>
          <a:off x="990600" y="2057400"/>
          <a:ext cx="5867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287007"/>
              </p:ext>
            </p:extLst>
          </p:nvPr>
        </p:nvGraphicFramePr>
        <p:xfrm>
          <a:off x="1447800" y="31376"/>
          <a:ext cx="5714999" cy="6673817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332707"/>
                <a:gridCol w="1087924"/>
                <a:gridCol w="992730"/>
                <a:gridCol w="965532"/>
                <a:gridCol w="1336106"/>
              </a:tblGrid>
              <a:tr h="186899"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324" marR="7324" marT="73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324" marR="7324" marT="73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324" marR="7324" marT="73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324" marR="7324" marT="73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324" marR="7324" marT="7324" marB="0" anchor="b">
                    <a:solidFill>
                      <a:schemeClr val="accent2"/>
                    </a:solidFill>
                  </a:tcPr>
                </a:tc>
              </a:tr>
              <a:tr h="186899"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 dirty="0">
                          <a:effectLst/>
                        </a:rPr>
                        <a:t>Predmet: </a:t>
                      </a:r>
                      <a:r>
                        <a:rPr lang="sk-SK" sz="1200" b="1" u="none" strike="noStrike" dirty="0">
                          <a:effectLst/>
                        </a:rPr>
                        <a:t>Anglický jazyk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324" marR="7324" marT="7324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 dirty="0">
                          <a:effectLst/>
                        </a:rPr>
                        <a:t>Typ zriaďovateľa: Štátne školy</a:t>
                      </a:r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324" marR="7324" marT="7324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b"/>
                </a:tc>
              </a:tr>
              <a:tr h="186899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Kraj: Žilinský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Zriaďovateľ: Samosprávny kraj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b"/>
                </a:tc>
              </a:tr>
              <a:tr h="186899"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Druh školy: Gymnáziá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b"/>
                </a:tc>
              </a:tr>
              <a:tr h="186899"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324" marR="7324" marT="73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324" marR="7324" marT="73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324" marR="7324" marT="73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324" marR="7324" marT="73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324" marR="7324" marT="7324" marB="0" anchor="b">
                    <a:solidFill>
                      <a:schemeClr val="accent2"/>
                    </a:solidFill>
                  </a:tcPr>
                </a:tc>
              </a:tr>
              <a:tr h="349489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 dirty="0">
                          <a:effectLst/>
                        </a:rPr>
                        <a:t>Názov školy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324" marR="7324" marT="732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 dirty="0">
                          <a:effectLst/>
                        </a:rPr>
                        <a:t>Obec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324" marR="7324" marT="732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 dirty="0">
                          <a:effectLst/>
                        </a:rPr>
                        <a:t>Ulica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324" marR="7324" marT="732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 dirty="0">
                          <a:effectLst/>
                        </a:rPr>
                        <a:t>Počet žiakov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324" marR="7324" marT="732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 dirty="0">
                          <a:effectLst/>
                        </a:rPr>
                        <a:t>Úspešnosť školy v %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324" marR="7324" marT="7324" marB="0" anchor="ctr">
                    <a:solidFill>
                      <a:srgbClr val="92D050"/>
                    </a:solidFill>
                  </a:tcPr>
                </a:tc>
              </a:tr>
              <a:tr h="36320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Žilina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Varšavská cesta 1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53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 80.2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</a:tr>
              <a:tr h="36320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 Jozefa Lettricha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Martin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Lettricha 2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61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 77.3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</a:tr>
              <a:tr h="36320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 dirty="0">
                          <a:effectLst/>
                        </a:rPr>
                        <a:t>Gymnázium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324" marR="7324" marT="73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 dirty="0">
                          <a:effectLst/>
                        </a:rPr>
                        <a:t>Kysucké Nové Mesto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324" marR="7324" marT="73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 dirty="0">
                          <a:effectLst/>
                        </a:rPr>
                        <a:t>Jesenského 2243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324" marR="7324" marT="73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46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324" marR="7324" marT="73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 71.6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324" marR="7324" marT="7324" marB="0" anchor="ctr">
                    <a:solidFill>
                      <a:srgbClr val="FFFF00"/>
                    </a:solidFill>
                  </a:tcPr>
                </a:tc>
              </a:tr>
              <a:tr h="26476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Tvrdošín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Školská 837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29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 70.2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</a:tr>
              <a:tr h="45539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Žilina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Veľká okružná 22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120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 66.8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</a:tr>
              <a:tr h="47657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 P. O. Hviezdoslava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Dolný Kubín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Hviezdoslavovo námestie 18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75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 66.5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</a:tr>
              <a:tr h="360079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Liptovský Hrádok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Hradná 497/23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31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 65.2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</a:tr>
              <a:tr h="36320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 Antona Bernoláka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Námestovo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Mieru 307/23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169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 65.2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</a:tr>
              <a:tr h="275355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Ružomberok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Š. Moyzesa 21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74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 64.0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</a:tr>
              <a:tr h="44480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 Michala Miloslava Hodžu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Liptovský Mikuláš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M. M. Hodžu 860/9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75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 61.3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</a:tr>
              <a:tr h="36320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 Viliama Paulinyho-Tótha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Martin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Malá hora 3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98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 61.3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</a:tr>
              <a:tr h="285945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Žilina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Hlinská 29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82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 60.4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</a:tr>
              <a:tr h="285945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Rajec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Javorová 5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20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 57.8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</a:tr>
              <a:tr h="285945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Turzovka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Ľ. Štúra 35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24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 56.4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</a:tr>
              <a:tr h="36320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Bytča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Štefánikova 219/4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58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 55.4</a:t>
                      </a:r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324" marR="7324" marT="7324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  <a:endParaRPr lang="sk-SK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endParaRPr lang="sk-SK" sz="2800" dirty="0" smtClean="0"/>
          </a:p>
          <a:p>
            <a:pPr>
              <a:buNone/>
            </a:pPr>
            <a:r>
              <a:rPr lang="sk-SK" dirty="0"/>
              <a:t>Priemerná úspešnosť </a:t>
            </a:r>
            <a:r>
              <a:rPr lang="sk-SK" dirty="0" smtClean="0"/>
              <a:t>testu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sz="2800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0755415"/>
              </p:ext>
            </p:extLst>
          </p:nvPr>
        </p:nvGraphicFramePr>
        <p:xfrm>
          <a:off x="685800" y="2057400"/>
          <a:ext cx="6172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594418"/>
              </p:ext>
            </p:extLst>
          </p:nvPr>
        </p:nvGraphicFramePr>
        <p:xfrm>
          <a:off x="685800" y="304800"/>
          <a:ext cx="6172199" cy="6207789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324811"/>
                <a:gridCol w="1100146"/>
                <a:gridCol w="1213955"/>
                <a:gridCol w="1230816"/>
                <a:gridCol w="1302471"/>
              </a:tblGrid>
              <a:tr h="154760"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b"/>
                </a:tc>
              </a:tr>
              <a:tr h="154760">
                <a:tc gridSpan="2">
                  <a:txBody>
                    <a:bodyPr/>
                    <a:lstStyle/>
                    <a:p>
                      <a:pPr algn="l" fontAlgn="t"/>
                      <a:r>
                        <a:rPr lang="sk-SK" sz="1200" u="none" strike="noStrike" dirty="0">
                          <a:effectLst/>
                        </a:rPr>
                        <a:t>Predmet: </a:t>
                      </a:r>
                      <a:r>
                        <a:rPr lang="sk-SK" sz="1200" b="1" u="none" strike="noStrike" dirty="0">
                          <a:effectLst/>
                        </a:rPr>
                        <a:t>Matematika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Typ zriaďovateľa: Štátne školy</a:t>
                      </a:r>
                      <a:endParaRPr lang="sk-SK" sz="1200" b="1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54760">
                <a:tc gridSpan="2">
                  <a:txBody>
                    <a:bodyPr/>
                    <a:lstStyle/>
                    <a:p>
                      <a:pPr algn="l" fontAlgn="t"/>
                      <a:r>
                        <a:rPr lang="sk-SK" sz="1200" u="none" strike="noStrike">
                          <a:effectLst/>
                        </a:rPr>
                        <a:t>Kraj: Žilinský</a:t>
                      </a:r>
                      <a:endParaRPr lang="sk-SK" sz="1200" b="1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Zriaďovateľ: Samosprávny kraj</a:t>
                      </a:r>
                      <a:endParaRPr lang="sk-SK" sz="1200" b="1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54760">
                <a:tc>
                  <a:txBody>
                    <a:bodyPr/>
                    <a:lstStyle/>
                    <a:p>
                      <a:pPr algn="l" fontAlgn="t"/>
                      <a:r>
                        <a:rPr lang="sk-SK" sz="1200" u="none" strike="noStrike" dirty="0">
                          <a:effectLst/>
                        </a:rPr>
                        <a:t>Druh školy: </a:t>
                      </a:r>
                      <a:r>
                        <a:rPr lang="sk-SK" sz="1200" u="none" strike="noStrike" dirty="0" smtClean="0">
                          <a:effectLst/>
                        </a:rPr>
                        <a:t> Gymnáziá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/>
                </a:tc>
                <a:tc>
                  <a:txBody>
                    <a:bodyPr/>
                    <a:lstStyle/>
                    <a:p>
                      <a:pPr algn="l" fontAlgn="t"/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/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1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1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b"/>
                </a:tc>
              </a:tr>
              <a:tr h="154760"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b">
                    <a:solidFill>
                      <a:schemeClr val="accent2"/>
                    </a:solidFill>
                  </a:tcPr>
                </a:tc>
              </a:tr>
              <a:tr h="46351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u="none" strike="noStrike" dirty="0">
                          <a:effectLst/>
                        </a:rPr>
                        <a:t>Názov školy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u="none" strike="noStrike" dirty="0">
                          <a:effectLst/>
                        </a:rPr>
                        <a:t>Obec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u="none" strike="noStrike" dirty="0">
                          <a:effectLst/>
                        </a:rPr>
                        <a:t>Ulica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u="none" strike="noStrike" dirty="0">
                          <a:effectLst/>
                        </a:rPr>
                        <a:t>Počet žiakov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u="none" strike="noStrike" dirty="0">
                          <a:effectLst/>
                        </a:rPr>
                        <a:t>Úspešnosť školy v %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solidFill>
                      <a:srgbClr val="92D050"/>
                    </a:solidFill>
                  </a:tcPr>
                </a:tc>
              </a:tr>
              <a:tr h="309008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Žilina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Veľká okružná 22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44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 69.7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</a:tr>
              <a:tr h="309008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Žilina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Varšavská cesta 1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16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 69.0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</a:tr>
              <a:tr h="309008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 dirty="0">
                          <a:effectLst/>
                        </a:rPr>
                        <a:t>Gymnázium Antona Bernoláka</a:t>
                      </a:r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Námestovo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Mieru 307/23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54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 67.3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</a:tr>
              <a:tr h="309008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 Jozefa Lettricha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Martin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Lettricha 2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22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 66.1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</a:tr>
              <a:tr h="46351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 Viliama Paulinyho-Tótha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Martin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Malá hora 3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31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 66.0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</a:tr>
              <a:tr h="309008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 dirty="0">
                          <a:effectLst/>
                        </a:rPr>
                        <a:t>Gymnázium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 dirty="0">
                          <a:effectLst/>
                        </a:rPr>
                        <a:t>Kysucké Nové Mesto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 dirty="0">
                          <a:effectLst/>
                        </a:rPr>
                        <a:t>Jesenského 2243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 dirty="0">
                          <a:effectLst/>
                        </a:rPr>
                        <a:t>12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 dirty="0">
                          <a:effectLst/>
                        </a:rPr>
                        <a:t> 61.4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>
                    <a:solidFill>
                      <a:srgbClr val="FFFF00"/>
                    </a:solidFill>
                  </a:tcPr>
                </a:tc>
              </a:tr>
              <a:tr h="309008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 dirty="0">
                          <a:effectLst/>
                        </a:rPr>
                        <a:t>Gymnázium</a:t>
                      </a:r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 dirty="0">
                          <a:effectLst/>
                        </a:rPr>
                        <a:t>Bytča</a:t>
                      </a:r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Štefánikova 219/4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8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 60.8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</a:tr>
              <a:tr h="15476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Tvrdošín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Školská 837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5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 58.7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</a:tr>
              <a:tr h="309008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 P. O. Hviezdoslava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Dolný Kubín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Hviezdoslavovo námestie 18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35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 58.1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</a:tr>
              <a:tr h="15476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Žilina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Hlinská 29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22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 58.0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</a:tr>
              <a:tr h="309008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Liptovský Hrádok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Hradná 497/23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10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 57.0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</a:tr>
              <a:tr h="46351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 Michala Miloslava Hodžu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Liptovský Mikuláš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M. M. Hodžu 860/9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17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 51.4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</a:tr>
              <a:tr h="15476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Rajec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Javorová 5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4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 49.2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</a:tr>
              <a:tr h="15476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Turzovka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Ľ. Štúra 35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2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 46.7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</a:tr>
              <a:tr h="15476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Gymnázium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Ružomberok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Š. Moyzesa 21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23</a:t>
                      </a:r>
                      <a:endParaRPr lang="sk-SK" sz="1200" b="0" i="0" u="none" strike="noStrike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 dirty="0">
                          <a:effectLst/>
                        </a:rPr>
                        <a:t> 45.1</a:t>
                      </a:r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07" marR="7607" marT="7607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Interná časť maturitnej skúšky </a:t>
            </a:r>
            <a:br>
              <a:rPr lang="sk-SK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86400"/>
          </a:xfrm>
        </p:spPr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749263"/>
              </p:ext>
            </p:extLst>
          </p:nvPr>
        </p:nvGraphicFramePr>
        <p:xfrm>
          <a:off x="914398" y="914398"/>
          <a:ext cx="7043122" cy="5678741"/>
        </p:xfrm>
        <a:graphic>
          <a:graphicData uri="http://schemas.openxmlformats.org/drawingml/2006/table">
            <a:tbl>
              <a:tblPr/>
              <a:tblGrid>
                <a:gridCol w="834857"/>
                <a:gridCol w="736483"/>
                <a:gridCol w="606203"/>
                <a:gridCol w="782569"/>
                <a:gridCol w="365141"/>
                <a:gridCol w="365141"/>
                <a:gridCol w="365141"/>
                <a:gridCol w="272082"/>
                <a:gridCol w="272082"/>
                <a:gridCol w="782569"/>
                <a:gridCol w="606203"/>
                <a:gridCol w="272082"/>
                <a:gridCol w="782569"/>
              </a:tblGrid>
              <a:tr h="45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PFIČ</a:t>
                      </a:r>
                      <a:endParaRPr lang="sk-SK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ÚSTNA SKÚŠKA</a:t>
                      </a:r>
                      <a:endParaRPr lang="sk-SK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DOBROVOĽNÁ SKÚŠKA</a:t>
                      </a:r>
                      <a:endParaRPr lang="sk-SK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5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Calibri"/>
                          <a:ea typeface="Calibri"/>
                          <a:cs typeface="Times New Roman"/>
                        </a:rPr>
                        <a:t>Predmet</a:t>
                      </a:r>
                      <a:endParaRPr lang="sk-SK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Calibri"/>
                          <a:ea typeface="Calibri"/>
                          <a:cs typeface="Times New Roman"/>
                        </a:rPr>
                        <a:t>Úroveň</a:t>
                      </a:r>
                      <a:endParaRPr lang="sk-SK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Calibri"/>
                          <a:ea typeface="Calibri"/>
                          <a:cs typeface="Times New Roman"/>
                        </a:rPr>
                        <a:t>Počet</a:t>
                      </a:r>
                      <a:endParaRPr lang="sk-SK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 smtClean="0">
                          <a:latin typeface="Calibri"/>
                          <a:ea typeface="Calibri"/>
                          <a:cs typeface="Times New Roman"/>
                        </a:rPr>
                        <a:t>Priemer v %</a:t>
                      </a:r>
                      <a:endParaRPr lang="sk-SK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k-SK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sk-SK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sk-SK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sk-SK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Calibri"/>
                          <a:ea typeface="Calibri"/>
                          <a:cs typeface="Times New Roman"/>
                        </a:rPr>
                        <a:t>Priemer</a:t>
                      </a:r>
                      <a:endParaRPr lang="sk-SK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Calibri"/>
                          <a:ea typeface="Calibri"/>
                          <a:cs typeface="Times New Roman"/>
                        </a:rPr>
                        <a:t>Počet</a:t>
                      </a:r>
                      <a:endParaRPr lang="sk-SK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Calibri"/>
                          <a:ea typeface="Calibri"/>
                          <a:cs typeface="Times New Roman"/>
                        </a:rPr>
                        <a:t>Priemer</a:t>
                      </a:r>
                      <a:endParaRPr lang="sk-SK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45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Calibri"/>
                          <a:ea typeface="Calibri"/>
                          <a:cs typeface="Times New Roman"/>
                        </a:rPr>
                        <a:t>SJL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82,15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1,62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Calibri"/>
                          <a:ea typeface="Calibri"/>
                          <a:cs typeface="Times New Roman"/>
                        </a:rPr>
                        <a:t>ANJ</a:t>
                      </a:r>
                      <a:endParaRPr lang="sk-SK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latin typeface="Calibri"/>
                          <a:ea typeface="Calibri"/>
                          <a:cs typeface="Times New Roman"/>
                        </a:rPr>
                        <a:t>B2</a:t>
                      </a: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73,83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1,64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84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Calibri"/>
                          <a:ea typeface="Calibri"/>
                          <a:cs typeface="Times New Roman"/>
                        </a:rPr>
                        <a:t>NEJ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Calibri"/>
                          <a:ea typeface="Calibri"/>
                          <a:cs typeface="Times New Roman"/>
                        </a:rPr>
                        <a:t>B1</a:t>
                      </a: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1,00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Calibri"/>
                          <a:ea typeface="Calibri"/>
                          <a:cs typeface="Times New Roman"/>
                        </a:rPr>
                        <a:t>FYZ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2,00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84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Calibri"/>
                          <a:ea typeface="Calibri"/>
                          <a:cs typeface="Times New Roman"/>
                        </a:rPr>
                        <a:t>CHE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1,50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Calibri"/>
                          <a:ea typeface="Calibri"/>
                          <a:cs typeface="Times New Roman"/>
                        </a:rPr>
                        <a:t>BIO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1,37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84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Calibri"/>
                          <a:ea typeface="Calibri"/>
                          <a:cs typeface="Times New Roman"/>
                        </a:rPr>
                        <a:t>DEJ</a:t>
                      </a:r>
                      <a:endParaRPr lang="sk-SK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1,31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1,00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Calibri"/>
                          <a:ea typeface="Calibri"/>
                          <a:cs typeface="Times New Roman"/>
                        </a:rPr>
                        <a:t>GEO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1,71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45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Calibri"/>
                          <a:ea typeface="Calibri"/>
                          <a:cs typeface="Times New Roman"/>
                        </a:rPr>
                        <a:t>OBN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1,61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Calibri"/>
                          <a:ea typeface="Calibri"/>
                          <a:cs typeface="Times New Roman"/>
                        </a:rPr>
                        <a:t>MAT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1,58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84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Calibri"/>
                          <a:ea typeface="Calibri"/>
                          <a:cs typeface="Times New Roman"/>
                        </a:rPr>
                        <a:t>INF</a:t>
                      </a:r>
                      <a:endParaRPr lang="sk-SK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Calibri"/>
                          <a:ea typeface="Calibri"/>
                          <a:cs typeface="Times New Roman"/>
                        </a:rPr>
                        <a:t>1,38</a:t>
                      </a: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07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56344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1842</TotalTime>
  <Words>670</Words>
  <Application>Microsoft Office PowerPoint</Application>
  <PresentationFormat>Prezentácia na obrazovke (4:3)</PresentationFormat>
  <Paragraphs>401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Motív Office</vt:lpstr>
      <vt:lpstr>VÝSLEDKY   MATURITNEJ  SKÚŠKY   2022</vt:lpstr>
      <vt:lpstr>Externá časť maturitnej skúšky  v školskom roku 2021/2022 </vt:lpstr>
      <vt:lpstr>Slovenský jazyk a literatúra</vt:lpstr>
      <vt:lpstr>Prezentácia programu PowerPoint</vt:lpstr>
      <vt:lpstr>Anglický jazyk</vt:lpstr>
      <vt:lpstr>Prezentácia programu PowerPoint</vt:lpstr>
      <vt:lpstr>Matematika</vt:lpstr>
      <vt:lpstr>Prezentácia programu PowerPoint</vt:lpstr>
      <vt:lpstr> Interná časť maturitnej skúšky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 MATURITNEJ  SKÚŠKY   2015</dc:title>
  <cp:lastModifiedBy>zastupca</cp:lastModifiedBy>
  <cp:revision>144</cp:revision>
  <cp:lastPrinted>2022-09-22T06:38:38Z</cp:lastPrinted>
  <dcterms:modified xsi:type="dcterms:W3CDTF">2022-09-22T06:43:57Z</dcterms:modified>
</cp:coreProperties>
</file>