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199" y="2781837"/>
            <a:ext cx="5686023" cy="364134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err="1" smtClean="0"/>
              <a:t>Magyar</a:t>
            </a:r>
            <a:r>
              <a:rPr lang="sk-SK" b="1" dirty="0" smtClean="0"/>
              <a:t> </a:t>
            </a:r>
            <a:r>
              <a:rPr lang="sk-SK" b="1" dirty="0" err="1" smtClean="0"/>
              <a:t>tannyelvű</a:t>
            </a:r>
            <a:r>
              <a:rPr lang="sk-SK" b="1" dirty="0" smtClean="0"/>
              <a:t> </a:t>
            </a:r>
            <a:r>
              <a:rPr lang="sk-SK" b="1" dirty="0" err="1" smtClean="0"/>
              <a:t>speciális</a:t>
            </a:r>
            <a:r>
              <a:rPr lang="sk-SK" b="1" dirty="0" smtClean="0"/>
              <a:t> </a:t>
            </a:r>
            <a:r>
              <a:rPr lang="sk-SK" b="1" dirty="0" err="1" smtClean="0"/>
              <a:t>alapiskola</a:t>
            </a:r>
            <a:r>
              <a:rPr lang="sk-SK" b="1" dirty="0" smtClean="0"/>
              <a:t> </a:t>
            </a:r>
            <a:r>
              <a:rPr lang="sk-SK" b="1" dirty="0" err="1" smtClean="0"/>
              <a:t>rimaszombat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dirty="0" err="1" smtClean="0">
                <a:solidFill>
                  <a:srgbClr val="002060"/>
                </a:solidFill>
              </a:rPr>
              <a:t>Tantárgy</a:t>
            </a:r>
            <a:r>
              <a:rPr lang="sk-SK" dirty="0" smtClean="0">
                <a:solidFill>
                  <a:srgbClr val="002060"/>
                </a:solidFill>
              </a:rPr>
              <a:t>: matematika geometria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98524" y="3863662"/>
            <a:ext cx="5912476" cy="2559515"/>
          </a:xfrm>
        </p:spPr>
        <p:txBody>
          <a:bodyPr>
            <a:normAutofit/>
          </a:bodyPr>
          <a:lstStyle/>
          <a:p>
            <a:endParaRPr lang="sk-SK" sz="3200" b="1" dirty="0" smtClean="0">
              <a:solidFill>
                <a:srgbClr val="FF0000"/>
              </a:solidFill>
            </a:endParaRPr>
          </a:p>
          <a:p>
            <a:r>
              <a:rPr lang="sk-SK" sz="3200" b="1" dirty="0" err="1" smtClean="0">
                <a:solidFill>
                  <a:srgbClr val="FF0000"/>
                </a:solidFill>
              </a:rPr>
              <a:t>Évfolyam</a:t>
            </a:r>
            <a:r>
              <a:rPr lang="sk-SK" sz="3200" b="1" dirty="0" smtClean="0">
                <a:solidFill>
                  <a:srgbClr val="FF0000"/>
                </a:solidFill>
              </a:rPr>
              <a:t>: </a:t>
            </a:r>
            <a:r>
              <a:rPr lang="sk-SK" sz="3200" b="1" dirty="0" err="1" smtClean="0">
                <a:solidFill>
                  <a:srgbClr val="FF0000"/>
                </a:solidFill>
              </a:rPr>
              <a:t>nyolcadik</a:t>
            </a:r>
            <a:endParaRPr lang="sk-SK" sz="3200" b="1" dirty="0" smtClean="0">
              <a:solidFill>
                <a:srgbClr val="FF0000"/>
              </a:solidFill>
            </a:endParaRPr>
          </a:p>
          <a:p>
            <a:r>
              <a:rPr lang="sk-SK" sz="3200" b="1" dirty="0" err="1" smtClean="0">
                <a:solidFill>
                  <a:srgbClr val="FF0000"/>
                </a:solidFill>
              </a:rPr>
              <a:t>Tananyag</a:t>
            </a:r>
            <a:r>
              <a:rPr lang="sk-SK" sz="3200" b="1" dirty="0" smtClean="0">
                <a:solidFill>
                  <a:srgbClr val="FF0000"/>
                </a:solidFill>
              </a:rPr>
              <a:t>: </a:t>
            </a:r>
          </a:p>
          <a:p>
            <a:r>
              <a:rPr lang="sk-SK" sz="3200" b="1" dirty="0" smtClean="0">
                <a:solidFill>
                  <a:srgbClr val="FF0000"/>
                </a:solidFill>
              </a:rPr>
              <a:t>A </a:t>
            </a:r>
            <a:r>
              <a:rPr lang="sk-SK" sz="3200" b="1" dirty="0" err="1" smtClean="0">
                <a:solidFill>
                  <a:srgbClr val="FF0000"/>
                </a:solidFill>
              </a:rPr>
              <a:t>kör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kerülete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és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területe</a:t>
            </a:r>
            <a:endParaRPr lang="sk-SK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33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A </a:t>
            </a:r>
            <a:r>
              <a:rPr lang="sk-SK" b="1" dirty="0" err="1"/>
              <a:t>kör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24128" y="1429555"/>
            <a:ext cx="9720073" cy="48798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b="1" dirty="0">
                <a:solidFill>
                  <a:srgbClr val="FF0000"/>
                </a:solidFill>
              </a:rPr>
              <a:t>A </a:t>
            </a:r>
            <a:r>
              <a:rPr lang="sk-SK" b="1" dirty="0" err="1">
                <a:solidFill>
                  <a:srgbClr val="FF0000"/>
                </a:solidFill>
              </a:rPr>
              <a:t>kör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fogalma</a:t>
            </a:r>
            <a:r>
              <a:rPr lang="sk-SK" b="1" dirty="0">
                <a:solidFill>
                  <a:srgbClr val="FF0000"/>
                </a:solidFill>
              </a:rPr>
              <a:t>:</a:t>
            </a:r>
            <a:r>
              <a:rPr lang="sk-SK" dirty="0">
                <a:solidFill>
                  <a:srgbClr val="FF0000"/>
                </a:solidFill>
              </a:rPr>
              <a:t> </a:t>
            </a:r>
            <a:r>
              <a:rPr lang="sk-SK" b="1" dirty="0" err="1">
                <a:solidFill>
                  <a:srgbClr val="FF0000"/>
                </a:solidFill>
              </a:rPr>
              <a:t>Egy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adott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ponttól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egyenlő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távolságra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lévő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pontok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halmaza</a:t>
            </a:r>
            <a:r>
              <a:rPr lang="sk-SK" b="1" dirty="0" smtClean="0">
                <a:solidFill>
                  <a:srgbClr val="FF0000"/>
                </a:solidFill>
              </a:rPr>
              <a:t>.</a:t>
            </a: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/>
              <a:t>Ha </a:t>
            </a:r>
            <a:r>
              <a:rPr lang="sk-SK" dirty="0" err="1"/>
              <a:t>körzővel</a:t>
            </a:r>
            <a:r>
              <a:rPr lang="sk-SK" dirty="0"/>
              <a:t> </a:t>
            </a:r>
            <a:r>
              <a:rPr lang="sk-SK" dirty="0" err="1"/>
              <a:t>rajzoljuk</a:t>
            </a:r>
            <a:r>
              <a:rPr lang="sk-SK" dirty="0"/>
              <a:t> </a:t>
            </a:r>
            <a:r>
              <a:rPr lang="sk-SK" dirty="0" err="1"/>
              <a:t>meg</a:t>
            </a:r>
            <a:r>
              <a:rPr lang="sk-SK" dirty="0"/>
              <a:t> a </a:t>
            </a:r>
            <a:r>
              <a:rPr lang="sk-SK" dirty="0" err="1"/>
              <a:t>kört</a:t>
            </a:r>
            <a:r>
              <a:rPr lang="sk-SK" dirty="0"/>
              <a:t>, </a:t>
            </a:r>
            <a:r>
              <a:rPr lang="sk-SK" dirty="0" err="1"/>
              <a:t>akkor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„</a:t>
            </a:r>
            <a:r>
              <a:rPr lang="sk-SK" dirty="0" err="1"/>
              <a:t>adott</a:t>
            </a:r>
            <a:r>
              <a:rPr lang="sk-SK" dirty="0"/>
              <a:t> </a:t>
            </a:r>
            <a:r>
              <a:rPr lang="sk-SK" dirty="0" err="1"/>
              <a:t>pont</a:t>
            </a:r>
            <a:r>
              <a:rPr lang="sk-SK" dirty="0"/>
              <a:t>” a </a:t>
            </a:r>
            <a:r>
              <a:rPr lang="sk-SK" dirty="0" err="1"/>
              <a:t>körző</a:t>
            </a:r>
            <a:r>
              <a:rPr lang="sk-SK" dirty="0"/>
              <a:t> </a:t>
            </a:r>
            <a:r>
              <a:rPr lang="sk-SK" dirty="0" err="1"/>
              <a:t>hegyével</a:t>
            </a:r>
            <a:r>
              <a:rPr lang="sk-SK" dirty="0"/>
              <a:t> </a:t>
            </a:r>
            <a:r>
              <a:rPr lang="sk-SK" dirty="0" err="1"/>
              <a:t>kijelölt</a:t>
            </a:r>
            <a:r>
              <a:rPr lang="sk-SK" dirty="0"/>
              <a:t> </a:t>
            </a:r>
            <a:r>
              <a:rPr lang="sk-SK" dirty="0" err="1"/>
              <a:t>pont</a:t>
            </a:r>
            <a:r>
              <a:rPr lang="sk-SK" dirty="0"/>
              <a:t> </a:t>
            </a:r>
            <a:r>
              <a:rPr lang="sk-SK" dirty="0" smtClean="0"/>
              <a:t>a </a:t>
            </a:r>
            <a:r>
              <a:rPr lang="sk-SK" dirty="0" err="1"/>
              <a:t>papíron</a:t>
            </a:r>
            <a:r>
              <a:rPr lang="sk-SK" dirty="0"/>
              <a:t>, </a:t>
            </a:r>
            <a:r>
              <a:rPr lang="sk-SK" dirty="0" err="1"/>
              <a:t>az</a:t>
            </a:r>
            <a:r>
              <a:rPr lang="sk-SK" dirty="0"/>
              <a:t> „</a:t>
            </a:r>
            <a:r>
              <a:rPr lang="sk-SK" dirty="0" err="1"/>
              <a:t>egyenlő</a:t>
            </a:r>
            <a:r>
              <a:rPr lang="sk-SK" dirty="0"/>
              <a:t> </a:t>
            </a:r>
            <a:r>
              <a:rPr lang="sk-SK" dirty="0" err="1"/>
              <a:t>távolság</a:t>
            </a:r>
            <a:r>
              <a:rPr lang="sk-SK" dirty="0"/>
              <a:t>” </a:t>
            </a:r>
            <a:r>
              <a:rPr lang="sk-SK" dirty="0" err="1" smtClean="0"/>
              <a:t>pedig</a:t>
            </a:r>
            <a:r>
              <a:rPr lang="sk-SK" dirty="0" smtClean="0"/>
              <a:t> </a:t>
            </a:r>
            <a:r>
              <a:rPr lang="sk-SK" dirty="0"/>
              <a:t>a </a:t>
            </a:r>
            <a:r>
              <a:rPr lang="sk-SK" dirty="0" err="1"/>
              <a:t>körzőnyílás</a:t>
            </a:r>
            <a:r>
              <a:rPr lang="sk-SK" dirty="0"/>
              <a:t> </a:t>
            </a:r>
            <a:r>
              <a:rPr lang="sk-SK" dirty="0" err="1"/>
              <a:t>nagysága</a:t>
            </a:r>
            <a:r>
              <a:rPr lang="sk-SK" dirty="0" smtClean="0"/>
              <a:t>.</a:t>
            </a:r>
          </a:p>
          <a:p>
            <a:pPr>
              <a:lnSpc>
                <a:spcPct val="150000"/>
              </a:lnSpc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033" y="2929171"/>
            <a:ext cx="3504516" cy="392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37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A </a:t>
            </a:r>
            <a:r>
              <a:rPr lang="sk-SK" b="1" dirty="0" err="1"/>
              <a:t>kör</a:t>
            </a:r>
            <a:r>
              <a:rPr lang="sk-SK" b="1" dirty="0"/>
              <a:t> </a:t>
            </a:r>
            <a:r>
              <a:rPr lang="sk-SK" b="1" dirty="0" err="1"/>
              <a:t>részei</a:t>
            </a:r>
            <a:r>
              <a:rPr lang="sk-SK" b="1" dirty="0"/>
              <a:t>: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24128" y="1197735"/>
            <a:ext cx="9720073" cy="51116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ábránkon</a:t>
            </a:r>
            <a:r>
              <a:rPr lang="sk-SK" dirty="0"/>
              <a:t> </a:t>
            </a:r>
            <a:r>
              <a:rPr lang="sk-SK" dirty="0" err="1"/>
              <a:t>fekete</a:t>
            </a:r>
            <a:r>
              <a:rPr lang="sk-SK" dirty="0"/>
              <a:t> </a:t>
            </a:r>
            <a:r>
              <a:rPr lang="sk-SK" dirty="0" err="1"/>
              <a:t>pötty</a:t>
            </a:r>
            <a:r>
              <a:rPr lang="sk-SK" dirty="0"/>
              <a:t> </a:t>
            </a:r>
            <a:r>
              <a:rPr lang="sk-SK" dirty="0" err="1"/>
              <a:t>jelöli</a:t>
            </a:r>
            <a:r>
              <a:rPr lang="sk-SK" dirty="0"/>
              <a:t>  a </a:t>
            </a:r>
            <a:r>
              <a:rPr lang="sk-SK" dirty="0" err="1"/>
              <a:t>kör</a:t>
            </a:r>
            <a:r>
              <a:rPr lang="sk-SK" dirty="0"/>
              <a:t> </a:t>
            </a:r>
            <a:r>
              <a:rPr lang="sk-SK" dirty="0" err="1"/>
              <a:t>középpontját</a:t>
            </a:r>
            <a:r>
              <a:rPr lang="sk-SK" dirty="0"/>
              <a:t>. Ha </a:t>
            </a:r>
            <a:r>
              <a:rPr lang="sk-SK" dirty="0" err="1"/>
              <a:t>körzővel</a:t>
            </a:r>
            <a:r>
              <a:rPr lang="sk-SK" dirty="0"/>
              <a:t> </a:t>
            </a:r>
            <a:r>
              <a:rPr lang="sk-SK" dirty="0" err="1"/>
              <a:t>rajzolunk</a:t>
            </a:r>
            <a:r>
              <a:rPr lang="sk-SK" dirty="0"/>
              <a:t> </a:t>
            </a:r>
            <a:r>
              <a:rPr lang="sk-SK" dirty="0" err="1"/>
              <a:t>kört</a:t>
            </a:r>
            <a:r>
              <a:rPr lang="sk-SK" dirty="0"/>
              <a:t>, </a:t>
            </a:r>
            <a:r>
              <a:rPr lang="sk-SK" dirty="0" err="1"/>
              <a:t>akkor</a:t>
            </a:r>
            <a:r>
              <a:rPr lang="sk-SK" dirty="0"/>
              <a:t> a </a:t>
            </a:r>
            <a:r>
              <a:rPr lang="sk-SK" b="1" i="1" dirty="0" err="1">
                <a:solidFill>
                  <a:srgbClr val="FF0000"/>
                </a:solidFill>
              </a:rPr>
              <a:t>kör</a:t>
            </a:r>
            <a:r>
              <a:rPr lang="sk-SK" b="1" i="1" dirty="0">
                <a:solidFill>
                  <a:srgbClr val="FF0000"/>
                </a:solidFill>
              </a:rPr>
              <a:t> </a:t>
            </a:r>
            <a:r>
              <a:rPr lang="sk-SK" b="1" i="1" dirty="0" err="1">
                <a:solidFill>
                  <a:srgbClr val="FF0000"/>
                </a:solidFill>
              </a:rPr>
              <a:t>középpontja</a:t>
            </a:r>
            <a:r>
              <a:rPr lang="sk-SK" dirty="0">
                <a:solidFill>
                  <a:srgbClr val="FF0000"/>
                </a:solidFill>
              </a:rPr>
              <a:t> </a:t>
            </a:r>
            <a:r>
              <a:rPr lang="sk-SK" dirty="0" err="1"/>
              <a:t>az</a:t>
            </a:r>
            <a:r>
              <a:rPr lang="sk-SK" dirty="0"/>
              <a:t> a </a:t>
            </a:r>
            <a:r>
              <a:rPr lang="sk-SK" dirty="0" err="1"/>
              <a:t>pont</a:t>
            </a:r>
            <a:r>
              <a:rPr lang="sk-SK" dirty="0"/>
              <a:t>, </a:t>
            </a:r>
            <a:r>
              <a:rPr lang="sk-SK" dirty="0" err="1"/>
              <a:t>ahova</a:t>
            </a:r>
            <a:r>
              <a:rPr lang="sk-SK" dirty="0"/>
              <a:t> a </a:t>
            </a:r>
            <a:r>
              <a:rPr lang="sk-SK" dirty="0" err="1"/>
              <a:t>körzőnk</a:t>
            </a:r>
            <a:r>
              <a:rPr lang="sk-SK" dirty="0"/>
              <a:t> </a:t>
            </a:r>
            <a:r>
              <a:rPr lang="sk-SK" dirty="0" err="1"/>
              <a:t>hegyét</a:t>
            </a:r>
            <a:r>
              <a:rPr lang="sk-SK" dirty="0"/>
              <a:t> </a:t>
            </a:r>
            <a:r>
              <a:rPr lang="sk-SK" dirty="0" err="1"/>
              <a:t>szúrjuk</a:t>
            </a:r>
            <a:r>
              <a:rPr lang="sk-SK" dirty="0" smtClean="0"/>
              <a:t>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 </a:t>
            </a:r>
            <a:r>
              <a:rPr lang="sk-SK" b="1" i="1" dirty="0" err="1">
                <a:solidFill>
                  <a:srgbClr val="FF0000"/>
                </a:solidFill>
              </a:rPr>
              <a:t>körlemez</a:t>
            </a:r>
            <a:r>
              <a:rPr lang="sk-SK" b="1" dirty="0"/>
              <a:t> </a:t>
            </a:r>
            <a:r>
              <a:rPr lang="sk-SK" dirty="0"/>
              <a:t>a </a:t>
            </a:r>
            <a:r>
              <a:rPr lang="sk-SK" dirty="0" err="1"/>
              <a:t>kör</a:t>
            </a:r>
            <a:r>
              <a:rPr lang="sk-SK" dirty="0"/>
              <a:t> </a:t>
            </a:r>
            <a:r>
              <a:rPr lang="sk-SK" dirty="0" err="1"/>
              <a:t>középpontja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a </a:t>
            </a:r>
            <a:r>
              <a:rPr lang="sk-SK" dirty="0" err="1"/>
              <a:t>körvonal</a:t>
            </a:r>
            <a:r>
              <a:rPr lang="sk-SK" dirty="0"/>
              <a:t> </a:t>
            </a:r>
            <a:r>
              <a:rPr lang="sk-SK" dirty="0" err="1"/>
              <a:t>közötti</a:t>
            </a:r>
            <a:r>
              <a:rPr lang="sk-SK" dirty="0"/>
              <a:t> </a:t>
            </a:r>
            <a:r>
              <a:rPr lang="sk-SK" dirty="0" err="1"/>
              <a:t>részt</a:t>
            </a:r>
            <a:r>
              <a:rPr lang="sk-SK" dirty="0"/>
              <a:t> </a:t>
            </a:r>
            <a:r>
              <a:rPr lang="sk-SK" dirty="0" err="1"/>
              <a:t>jelenti</a:t>
            </a:r>
            <a:r>
              <a:rPr lang="sk-SK" dirty="0" smtClean="0"/>
              <a:t>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</a:t>
            </a:r>
            <a:r>
              <a:rPr lang="sk-SK" b="1" dirty="0"/>
              <a:t> </a:t>
            </a:r>
            <a:r>
              <a:rPr lang="sk-SK" b="1" i="1" dirty="0" err="1" smtClean="0">
                <a:solidFill>
                  <a:srgbClr val="FF0000"/>
                </a:solidFill>
              </a:rPr>
              <a:t>körvonal</a:t>
            </a:r>
            <a:r>
              <a:rPr lang="sk-SK" b="1" dirty="0">
                <a:solidFill>
                  <a:srgbClr val="FF0000"/>
                </a:solidFill>
              </a:rPr>
              <a:t> </a:t>
            </a:r>
            <a:r>
              <a:rPr lang="sk-SK" dirty="0" err="1"/>
              <a:t>pedig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a </a:t>
            </a:r>
            <a:r>
              <a:rPr lang="sk-SK" dirty="0" err="1"/>
              <a:t>vonal</a:t>
            </a:r>
            <a:r>
              <a:rPr lang="sk-SK" dirty="0"/>
              <a:t>, </a:t>
            </a:r>
            <a:r>
              <a:rPr lang="sk-SK" dirty="0" err="1"/>
              <a:t>amelyet</a:t>
            </a:r>
            <a:r>
              <a:rPr lang="sk-SK" dirty="0"/>
              <a:t> a </a:t>
            </a:r>
            <a:r>
              <a:rPr lang="sk-SK" dirty="0" err="1"/>
              <a:t>körzőnk</a:t>
            </a:r>
            <a:r>
              <a:rPr lang="sk-SK" dirty="0"/>
              <a:t> </a:t>
            </a:r>
            <a:r>
              <a:rPr lang="sk-SK" dirty="0" err="1"/>
              <a:t>segítségével</a:t>
            </a:r>
            <a:r>
              <a:rPr lang="sk-SK" dirty="0"/>
              <a:t> </a:t>
            </a:r>
            <a:r>
              <a:rPr lang="sk-SK" dirty="0" err="1"/>
              <a:t>rajzolunk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418" y="3263439"/>
            <a:ext cx="5315885" cy="304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745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8218" y="920067"/>
            <a:ext cx="9720072" cy="664035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A </a:t>
            </a:r>
            <a:r>
              <a:rPr lang="sk-SK" b="1" dirty="0" err="1"/>
              <a:t>kör</a:t>
            </a:r>
            <a:r>
              <a:rPr lang="sk-SK" b="1" dirty="0"/>
              <a:t> </a:t>
            </a:r>
            <a:r>
              <a:rPr lang="sk-SK" b="1" dirty="0" err="1"/>
              <a:t>nevezetes</a:t>
            </a:r>
            <a:r>
              <a:rPr lang="sk-SK" b="1" dirty="0"/>
              <a:t> </a:t>
            </a:r>
            <a:r>
              <a:rPr lang="sk-SK" b="1" dirty="0" err="1"/>
              <a:t>vonalai</a:t>
            </a:r>
            <a:r>
              <a:rPr lang="sk-SK" b="1" dirty="0"/>
              <a:t>: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24128" y="1262130"/>
            <a:ext cx="9720073" cy="5047230"/>
          </a:xfrm>
        </p:spPr>
        <p:txBody>
          <a:bodyPr>
            <a:noAutofit/>
          </a:bodyPr>
          <a:lstStyle/>
          <a:p>
            <a:r>
              <a:rPr lang="hu-HU" sz="2400" dirty="0"/>
              <a:t>Ha összekötjük a kör középpontját a körvonal egy tetszőleges pontjával, akkor megkapjuk a kör sugarát. </a:t>
            </a:r>
            <a:endParaRPr lang="hu-HU" sz="2400" dirty="0" smtClean="0"/>
          </a:p>
          <a:p>
            <a:r>
              <a:rPr lang="hu-HU" sz="2400" dirty="0" smtClean="0"/>
              <a:t>Az </a:t>
            </a:r>
            <a:r>
              <a:rPr lang="hu-HU" sz="2400" dirty="0"/>
              <a:t>ábránkon a kör </a:t>
            </a:r>
            <a:r>
              <a:rPr lang="hu-HU" sz="2400" b="1" i="1" dirty="0">
                <a:solidFill>
                  <a:srgbClr val="FF0000"/>
                </a:solidFill>
              </a:rPr>
              <a:t>sugarát</a:t>
            </a:r>
            <a:r>
              <a:rPr lang="hu-HU" sz="2400" dirty="0"/>
              <a:t> piros vonallal rajzoltuk be.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sugár jele:</a:t>
            </a:r>
            <a:r>
              <a:rPr lang="hu-HU" sz="2400" b="1" i="1" dirty="0"/>
              <a:t> </a:t>
            </a:r>
            <a:r>
              <a:rPr lang="hu-HU" sz="2400" b="1" i="1" dirty="0">
                <a:solidFill>
                  <a:srgbClr val="FF0000"/>
                </a:solidFill>
              </a:rPr>
              <a:t>r.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>Ha a körvonal valamely két pontját kötjük össze, akkor megkapjuk </a:t>
            </a:r>
            <a:r>
              <a:rPr lang="hu-HU" sz="2400" dirty="0" smtClean="0"/>
              <a:t>                a </a:t>
            </a:r>
            <a:r>
              <a:rPr lang="hu-HU" sz="2400" dirty="0"/>
              <a:t>kör </a:t>
            </a:r>
            <a:r>
              <a:rPr lang="hu-HU" sz="2400" b="1" i="1" dirty="0">
                <a:solidFill>
                  <a:srgbClr val="FF0000"/>
                </a:solidFill>
              </a:rPr>
              <a:t>húrját</a:t>
            </a:r>
            <a:r>
              <a:rPr lang="hu-HU" sz="2400" dirty="0">
                <a:solidFill>
                  <a:srgbClr val="FF0000"/>
                </a:solidFill>
              </a:rPr>
              <a:t>. </a:t>
            </a:r>
            <a:endParaRPr lang="hu-HU" sz="2400" dirty="0" smtClean="0">
              <a:solidFill>
                <a:srgbClr val="FF0000"/>
              </a:solidFill>
            </a:endParaRPr>
          </a:p>
          <a:p>
            <a:r>
              <a:rPr lang="hu-HU" sz="2400" dirty="0" smtClean="0"/>
              <a:t>Az </a:t>
            </a:r>
            <a:r>
              <a:rPr lang="hu-HU" sz="2400" dirty="0"/>
              <a:t>ábránkon a kör húrját kék színű vonallal rajzoltuk be.</a:t>
            </a:r>
            <a:br>
              <a:rPr lang="hu-HU" sz="2400" dirty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>A kör </a:t>
            </a:r>
            <a:r>
              <a:rPr lang="hu-HU" sz="2400" b="1" i="1" dirty="0">
                <a:solidFill>
                  <a:srgbClr val="FF0000"/>
                </a:solidFill>
              </a:rPr>
              <a:t>átmérőjének</a:t>
            </a:r>
            <a:r>
              <a:rPr lang="hu-HU" sz="2400" dirty="0">
                <a:solidFill>
                  <a:srgbClr val="FF0000"/>
                </a:solidFill>
              </a:rPr>
              <a:t> jele d</a:t>
            </a:r>
            <a:r>
              <a:rPr lang="hu-HU" sz="2400" dirty="0"/>
              <a:t>, az átmérőt zöld színű vonallal rajzoltuk be az ábránkon. </a:t>
            </a:r>
            <a:endParaRPr lang="hu-HU" sz="2400" dirty="0" smtClean="0"/>
          </a:p>
          <a:p>
            <a:r>
              <a:rPr lang="hu-HU" sz="2400" dirty="0" smtClean="0"/>
              <a:t>Az </a:t>
            </a:r>
            <a:r>
              <a:rPr lang="hu-HU" sz="2400" dirty="0"/>
              <a:t>átmérőt másképpen úgy is mondhatjuk, hogy ez a kör legnagyobb húrja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A kör átmérője átmegy a kör középpontján.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58066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5770" y="484476"/>
            <a:ext cx="8886422" cy="628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535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73883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A kör és egyenes kapcsolata:</a:t>
            </a:r>
            <a:br>
              <a:rPr lang="es-ES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24128" y="1056068"/>
            <a:ext cx="9720073" cy="52532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 err="1"/>
              <a:t>Egy</a:t>
            </a:r>
            <a:r>
              <a:rPr lang="sk-SK" dirty="0"/>
              <a:t> </a:t>
            </a:r>
            <a:r>
              <a:rPr lang="sk-SK" dirty="0" err="1"/>
              <a:t>kör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egy</a:t>
            </a:r>
            <a:r>
              <a:rPr lang="sk-SK" dirty="0"/>
              <a:t> </a:t>
            </a:r>
            <a:r>
              <a:rPr lang="sk-SK" dirty="0" err="1"/>
              <a:t>egyenes</a:t>
            </a:r>
            <a:r>
              <a:rPr lang="sk-SK" dirty="0"/>
              <a:t> </a:t>
            </a:r>
            <a:r>
              <a:rPr lang="sk-SK" dirty="0" err="1"/>
              <a:t>kapcsolatának</a:t>
            </a:r>
            <a:r>
              <a:rPr lang="sk-SK" dirty="0"/>
              <a:t> </a:t>
            </a:r>
            <a:r>
              <a:rPr lang="sk-SK" dirty="0" err="1"/>
              <a:t>három</a:t>
            </a:r>
            <a:r>
              <a:rPr lang="sk-SK" dirty="0"/>
              <a:t> </a:t>
            </a:r>
            <a:r>
              <a:rPr lang="sk-SK" dirty="0" err="1"/>
              <a:t>esete</a:t>
            </a:r>
            <a:r>
              <a:rPr lang="sk-SK" dirty="0"/>
              <a:t> </a:t>
            </a:r>
            <a:r>
              <a:rPr lang="sk-SK" dirty="0" err="1"/>
              <a:t>fordulhat</a:t>
            </a:r>
            <a:r>
              <a:rPr lang="sk-SK" dirty="0"/>
              <a:t> </a:t>
            </a:r>
            <a:r>
              <a:rPr lang="sk-SK" dirty="0" err="1"/>
              <a:t>elő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egyenes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a </a:t>
            </a:r>
            <a:r>
              <a:rPr lang="sk-SK" dirty="0" err="1"/>
              <a:t>kör</a:t>
            </a:r>
            <a:r>
              <a:rPr lang="sk-SK" dirty="0"/>
              <a:t> </a:t>
            </a:r>
            <a:r>
              <a:rPr lang="sk-SK" dirty="0" err="1"/>
              <a:t>két</a:t>
            </a:r>
            <a:r>
              <a:rPr lang="sk-SK" dirty="0"/>
              <a:t> </a:t>
            </a:r>
            <a:r>
              <a:rPr lang="sk-SK" dirty="0" err="1"/>
              <a:t>pontban</a:t>
            </a:r>
            <a:r>
              <a:rPr lang="sk-SK" dirty="0"/>
              <a:t> </a:t>
            </a:r>
            <a:r>
              <a:rPr lang="sk-SK" dirty="0" err="1"/>
              <a:t>metszi</a:t>
            </a:r>
            <a:r>
              <a:rPr lang="sk-SK" dirty="0"/>
              <a:t> </a:t>
            </a:r>
            <a:r>
              <a:rPr lang="sk-SK" dirty="0" err="1"/>
              <a:t>egymást</a:t>
            </a:r>
            <a:r>
              <a:rPr lang="sk-SK" dirty="0"/>
              <a:t>. </a:t>
            </a:r>
            <a:r>
              <a:rPr lang="sk-SK" dirty="0" err="1"/>
              <a:t>Ilyenkor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egyenest</a:t>
            </a:r>
            <a:r>
              <a:rPr lang="sk-SK" dirty="0"/>
              <a:t> </a:t>
            </a:r>
            <a:r>
              <a:rPr lang="sk-SK" dirty="0" err="1"/>
              <a:t>úgy</a:t>
            </a:r>
            <a:r>
              <a:rPr lang="sk-SK" dirty="0"/>
              <a:t> </a:t>
            </a:r>
            <a:r>
              <a:rPr lang="sk-SK" dirty="0" err="1"/>
              <a:t>nevezzük</a:t>
            </a:r>
            <a:r>
              <a:rPr lang="sk-SK" dirty="0"/>
              <a:t>, </a:t>
            </a:r>
            <a:r>
              <a:rPr lang="sk-SK" dirty="0" err="1"/>
              <a:t>hogy</a:t>
            </a:r>
            <a:r>
              <a:rPr lang="sk-SK" dirty="0"/>
              <a:t> </a:t>
            </a:r>
            <a:r>
              <a:rPr lang="sk-SK" b="1" i="1" dirty="0" err="1">
                <a:solidFill>
                  <a:srgbClr val="FF0000"/>
                </a:solidFill>
              </a:rPr>
              <a:t>szelő</a:t>
            </a:r>
            <a:r>
              <a:rPr lang="sk-SK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109" y="2383664"/>
            <a:ext cx="6065949" cy="407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510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24128" y="373487"/>
            <a:ext cx="9720073" cy="5935873"/>
          </a:xfrm>
        </p:spPr>
        <p:txBody>
          <a:bodyPr/>
          <a:lstStyle/>
          <a:p>
            <a:r>
              <a:rPr lang="sk-SK" dirty="0"/>
              <a:t>A </a:t>
            </a:r>
            <a:r>
              <a:rPr lang="sk-SK" dirty="0" err="1"/>
              <a:t>kör</a:t>
            </a:r>
            <a:r>
              <a:rPr lang="sk-SK" dirty="0"/>
              <a:t> </a:t>
            </a:r>
            <a:r>
              <a:rPr lang="sk-SK" dirty="0" err="1"/>
              <a:t>és</a:t>
            </a:r>
            <a:r>
              <a:rPr lang="sk-SK" dirty="0"/>
              <a:t>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egyenes</a:t>
            </a:r>
            <a:r>
              <a:rPr lang="sk-SK" dirty="0"/>
              <a:t> </a:t>
            </a:r>
            <a:r>
              <a:rPr lang="sk-SK" dirty="0" err="1"/>
              <a:t>egymást</a:t>
            </a:r>
            <a:r>
              <a:rPr lang="sk-SK" dirty="0"/>
              <a:t> </a:t>
            </a:r>
            <a:r>
              <a:rPr lang="sk-SK" dirty="0" err="1"/>
              <a:t>csak</a:t>
            </a:r>
            <a:r>
              <a:rPr lang="sk-SK" dirty="0"/>
              <a:t> </a:t>
            </a:r>
            <a:r>
              <a:rPr lang="sk-SK" dirty="0" err="1"/>
              <a:t>egy</a:t>
            </a:r>
            <a:r>
              <a:rPr lang="sk-SK" dirty="0"/>
              <a:t> </a:t>
            </a:r>
            <a:r>
              <a:rPr lang="sk-SK" dirty="0" err="1"/>
              <a:t>pontban</a:t>
            </a:r>
            <a:r>
              <a:rPr lang="sk-SK" dirty="0"/>
              <a:t> </a:t>
            </a:r>
            <a:r>
              <a:rPr lang="sk-SK" dirty="0" err="1"/>
              <a:t>érinti</a:t>
            </a:r>
            <a:r>
              <a:rPr lang="sk-SK" dirty="0"/>
              <a:t>. </a:t>
            </a:r>
            <a:endParaRPr lang="sk-SK" dirty="0" smtClean="0"/>
          </a:p>
          <a:p>
            <a:r>
              <a:rPr lang="sk-SK" dirty="0" err="1" smtClean="0"/>
              <a:t>Ilyenkor</a:t>
            </a:r>
            <a:r>
              <a:rPr lang="sk-SK" dirty="0" smtClean="0"/>
              <a:t> </a:t>
            </a:r>
            <a:r>
              <a:rPr lang="sk-SK" dirty="0" err="1"/>
              <a:t>az</a:t>
            </a:r>
            <a:r>
              <a:rPr lang="sk-SK" dirty="0"/>
              <a:t> </a:t>
            </a:r>
            <a:r>
              <a:rPr lang="sk-SK" dirty="0" err="1"/>
              <a:t>egyenest</a:t>
            </a:r>
            <a:r>
              <a:rPr lang="sk-SK" dirty="0"/>
              <a:t> </a:t>
            </a:r>
            <a:r>
              <a:rPr lang="sk-SK" b="1" i="1" dirty="0" err="1">
                <a:solidFill>
                  <a:srgbClr val="FF0000"/>
                </a:solidFill>
              </a:rPr>
              <a:t>érintőnek</a:t>
            </a:r>
            <a:r>
              <a:rPr lang="sk-SK" dirty="0"/>
              <a:t> </a:t>
            </a:r>
            <a:r>
              <a:rPr lang="sk-SK" dirty="0" err="1"/>
              <a:t>vezezzük</a:t>
            </a:r>
            <a:r>
              <a:rPr lang="sk-SK" dirty="0"/>
              <a:t>.</a:t>
            </a:r>
            <a:br>
              <a:rPr lang="sk-SK" dirty="0"/>
            </a:br>
            <a:endParaRPr lang="sk-SK" dirty="0" smtClean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780" y="1310968"/>
            <a:ext cx="6384085" cy="499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453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24128" y="309093"/>
            <a:ext cx="9720073" cy="6000267"/>
          </a:xfrm>
        </p:spPr>
        <p:txBody>
          <a:bodyPr/>
          <a:lstStyle/>
          <a:p>
            <a:r>
              <a:rPr lang="sk-SK" dirty="0" err="1">
                <a:solidFill>
                  <a:srgbClr val="000000"/>
                </a:solidFill>
                <a:latin typeface="Tahoma" panose="020B0604030504040204" pitchFamily="34" charset="0"/>
              </a:rPr>
              <a:t>Az</a:t>
            </a:r>
            <a:r>
              <a:rPr lang="sk-SK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utolsó</a:t>
            </a:r>
            <a:r>
              <a:rPr lang="sk-SK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ahoma" panose="020B0604030504040204" pitchFamily="34" charset="0"/>
              </a:rPr>
              <a:t>eset</a:t>
            </a:r>
            <a:r>
              <a:rPr lang="sk-SK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ahoma" panose="020B0604030504040204" pitchFamily="34" charset="0"/>
              </a:rPr>
              <a:t>az</a:t>
            </a:r>
            <a:r>
              <a:rPr lang="sk-SK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sk-SK" dirty="0" err="1">
                <a:solidFill>
                  <a:srgbClr val="000000"/>
                </a:solidFill>
                <a:latin typeface="Tahoma" panose="020B0604030504040204" pitchFamily="34" charset="0"/>
              </a:rPr>
              <a:t>amikor</a:t>
            </a:r>
            <a:r>
              <a:rPr lang="sk-SK" dirty="0">
                <a:solidFill>
                  <a:srgbClr val="000000"/>
                </a:solidFill>
                <a:latin typeface="Tahoma" panose="020B0604030504040204" pitchFamily="34" charset="0"/>
              </a:rPr>
              <a:t> a </a:t>
            </a:r>
            <a:r>
              <a:rPr lang="sk-SK" dirty="0" err="1">
                <a:solidFill>
                  <a:srgbClr val="000000"/>
                </a:solidFill>
                <a:latin typeface="Tahoma" panose="020B0604030504040204" pitchFamily="34" charset="0"/>
              </a:rPr>
              <a:t>kör</a:t>
            </a:r>
            <a:r>
              <a:rPr lang="sk-SK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ahoma" panose="020B0604030504040204" pitchFamily="34" charset="0"/>
              </a:rPr>
              <a:t>és</a:t>
            </a:r>
            <a:r>
              <a:rPr lang="sk-SK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ahoma" panose="020B0604030504040204" pitchFamily="34" charset="0"/>
              </a:rPr>
              <a:t>az</a:t>
            </a:r>
            <a:r>
              <a:rPr lang="sk-SK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Tahoma" panose="020B0604030504040204" pitchFamily="34" charset="0"/>
              </a:rPr>
              <a:t>egyenes</a:t>
            </a:r>
            <a:r>
              <a:rPr lang="sk-SK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ahoma" panose="020B0604030504040204" pitchFamily="34" charset="0"/>
              </a:rPr>
              <a:t>nem</a:t>
            </a:r>
            <a:r>
              <a:rPr lang="sk-SK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ahoma" panose="020B0604030504040204" pitchFamily="34" charset="0"/>
              </a:rPr>
              <a:t>érintik</a:t>
            </a:r>
            <a:r>
              <a:rPr lang="sk-SK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sk-SK" dirty="0" err="1">
                <a:solidFill>
                  <a:srgbClr val="FF0000"/>
                </a:solidFill>
                <a:latin typeface="Tahoma" panose="020B0604030504040204" pitchFamily="34" charset="0"/>
              </a:rPr>
              <a:t>egymást</a:t>
            </a:r>
            <a:r>
              <a:rPr lang="sk-SK" dirty="0" smtClean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535" y="1398005"/>
            <a:ext cx="7248502" cy="469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097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A </a:t>
            </a:r>
            <a:r>
              <a:rPr lang="sk-SK" sz="4000" dirty="0" err="1"/>
              <a:t>kör</a:t>
            </a:r>
            <a:r>
              <a:rPr lang="sk-SK" sz="4000" dirty="0"/>
              <a:t> </a:t>
            </a:r>
            <a:r>
              <a:rPr lang="sk-SK" sz="4000" dirty="0" err="1">
                <a:solidFill>
                  <a:srgbClr val="FF0000"/>
                </a:solidFill>
              </a:rPr>
              <a:t>területének</a:t>
            </a:r>
            <a:r>
              <a:rPr lang="sk-SK" sz="4000" dirty="0"/>
              <a:t> </a:t>
            </a:r>
            <a:r>
              <a:rPr lang="sk-SK" sz="4000" dirty="0" err="1"/>
              <a:t>és</a:t>
            </a:r>
            <a:r>
              <a:rPr lang="sk-SK" sz="4000" dirty="0"/>
              <a:t> </a:t>
            </a:r>
            <a:r>
              <a:rPr lang="sk-SK" sz="4000" dirty="0" err="1">
                <a:solidFill>
                  <a:srgbClr val="FF0000"/>
                </a:solidFill>
              </a:rPr>
              <a:t>kerületének</a:t>
            </a:r>
            <a:r>
              <a:rPr lang="sk-SK" sz="4000" dirty="0"/>
              <a:t> </a:t>
            </a:r>
            <a:r>
              <a:rPr lang="sk-SK" sz="4000" dirty="0" err="1"/>
              <a:t>kiszámítására</a:t>
            </a:r>
            <a:r>
              <a:rPr lang="sk-SK" sz="4000" dirty="0"/>
              <a:t> </a:t>
            </a:r>
            <a:r>
              <a:rPr lang="sk-SK" sz="4000" dirty="0" err="1"/>
              <a:t>képleteket</a:t>
            </a:r>
            <a:r>
              <a:rPr lang="sk-SK" sz="4000" dirty="0"/>
              <a:t> </a:t>
            </a:r>
            <a:r>
              <a:rPr lang="sk-SK" sz="4000" dirty="0" err="1"/>
              <a:t>használnak</a:t>
            </a:r>
            <a:r>
              <a:rPr lang="sk-SK" sz="4000" dirty="0"/>
              <a:t> a </a:t>
            </a:r>
            <a:r>
              <a:rPr lang="sk-SK" sz="4000" dirty="0" err="1"/>
              <a:t>matematikában</a:t>
            </a:r>
            <a:r>
              <a:rPr lang="sk-SK" sz="4000" dirty="0"/>
              <a:t>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b="1" dirty="0"/>
              <a:t>A </a:t>
            </a:r>
            <a:r>
              <a:rPr lang="sk-SK" b="1" dirty="0" err="1"/>
              <a:t>kör</a:t>
            </a:r>
            <a:r>
              <a:rPr lang="sk-SK" b="1" dirty="0"/>
              <a:t> </a:t>
            </a:r>
            <a:r>
              <a:rPr lang="sk-SK" b="1" dirty="0" err="1">
                <a:solidFill>
                  <a:srgbClr val="FF0000"/>
                </a:solidFill>
              </a:rPr>
              <a:t>kerületének</a:t>
            </a:r>
            <a:r>
              <a:rPr lang="sk-SK" b="1" dirty="0"/>
              <a:t> </a:t>
            </a:r>
            <a:r>
              <a:rPr lang="sk-SK" b="1" dirty="0" err="1"/>
              <a:t>kiszámolásához</a:t>
            </a:r>
            <a:r>
              <a:rPr lang="sk-SK" b="1" dirty="0"/>
              <a:t> </a:t>
            </a:r>
            <a:r>
              <a:rPr lang="sk-SK" b="1" dirty="0" err="1"/>
              <a:t>szükséges</a:t>
            </a:r>
            <a:r>
              <a:rPr lang="sk-SK" b="1" dirty="0"/>
              <a:t> </a:t>
            </a:r>
            <a:r>
              <a:rPr lang="sk-SK" b="1" dirty="0" err="1"/>
              <a:t>képlet</a:t>
            </a:r>
            <a:r>
              <a:rPr lang="sk-SK" b="1" dirty="0"/>
              <a:t>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algn="ctr"/>
            <a:r>
              <a:rPr lang="sk-SK" b="1" dirty="0">
                <a:solidFill>
                  <a:srgbClr val="FF0000"/>
                </a:solidFill>
              </a:rPr>
              <a:t> </a:t>
            </a:r>
          </a:p>
          <a:p>
            <a:pPr algn="ctr"/>
            <a:r>
              <a:rPr lang="sk-SK" sz="4000" b="1" dirty="0">
                <a:solidFill>
                  <a:srgbClr val="FF0000"/>
                </a:solidFill>
              </a:rPr>
              <a:t>K = 2 </a:t>
            </a:r>
            <a:r>
              <a:rPr lang="el-GR" sz="4000" b="1" dirty="0" smtClean="0">
                <a:solidFill>
                  <a:srgbClr val="FF0000"/>
                </a:solidFill>
              </a:rPr>
              <a:t>π</a:t>
            </a:r>
            <a:r>
              <a:rPr lang="sk-SK" sz="4000" b="1" dirty="0" smtClean="0">
                <a:solidFill>
                  <a:srgbClr val="FF0000"/>
                </a:solidFill>
              </a:rPr>
              <a:t> . r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  <a:p>
            <a:pPr algn="ctr"/>
            <a:r>
              <a:rPr lang="sk-SK" b="1" dirty="0"/>
              <a:t>A </a:t>
            </a:r>
            <a:r>
              <a:rPr lang="sk-SK" b="1" dirty="0" err="1"/>
              <a:t>kör</a:t>
            </a:r>
            <a:r>
              <a:rPr lang="sk-SK" b="1" dirty="0"/>
              <a:t> </a:t>
            </a:r>
            <a:r>
              <a:rPr lang="sk-SK" b="1" dirty="0" err="1">
                <a:solidFill>
                  <a:srgbClr val="FF0000"/>
                </a:solidFill>
              </a:rPr>
              <a:t>területének</a:t>
            </a:r>
            <a:r>
              <a:rPr lang="sk-SK" b="1" dirty="0"/>
              <a:t> </a:t>
            </a:r>
            <a:r>
              <a:rPr lang="sk-SK" b="1" dirty="0" err="1"/>
              <a:t>kiszámolásához</a:t>
            </a:r>
            <a:r>
              <a:rPr lang="sk-SK" b="1" dirty="0"/>
              <a:t> </a:t>
            </a:r>
            <a:r>
              <a:rPr lang="sk-SK" b="1" dirty="0" err="1"/>
              <a:t>szükséges</a:t>
            </a:r>
            <a:r>
              <a:rPr lang="sk-SK" b="1" dirty="0"/>
              <a:t> </a:t>
            </a:r>
            <a:r>
              <a:rPr lang="sk-SK" b="1" dirty="0" err="1"/>
              <a:t>képlet</a:t>
            </a:r>
            <a:r>
              <a:rPr lang="sk-SK" b="1" dirty="0"/>
              <a:t>: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algn="ctr"/>
            <a:r>
              <a:rPr lang="sk-SK" sz="4000" b="1" dirty="0">
                <a:solidFill>
                  <a:srgbClr val="FF0000"/>
                </a:solidFill>
              </a:rPr>
              <a:t>T = </a:t>
            </a:r>
            <a:r>
              <a:rPr lang="sk-SK" sz="4000" b="1" dirty="0" smtClean="0">
                <a:solidFill>
                  <a:srgbClr val="FF0000"/>
                </a:solidFill>
              </a:rPr>
              <a:t>r . </a:t>
            </a:r>
            <a:r>
              <a:rPr lang="sk-SK" sz="4000" b="1" dirty="0">
                <a:solidFill>
                  <a:srgbClr val="FF0000"/>
                </a:solidFill>
              </a:rPr>
              <a:t>r</a:t>
            </a:r>
            <a:r>
              <a:rPr lang="sk-SK" sz="4000" b="1" dirty="0" smtClean="0">
                <a:solidFill>
                  <a:srgbClr val="FF0000"/>
                </a:solidFill>
              </a:rPr>
              <a:t> . </a:t>
            </a:r>
            <a:r>
              <a:rPr lang="el-GR" sz="4000" b="1" dirty="0">
                <a:solidFill>
                  <a:srgbClr val="FF0000"/>
                </a:solidFill>
              </a:rPr>
              <a:t>π</a:t>
            </a:r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034096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120</Words>
  <Application>Microsoft Office PowerPoint</Application>
  <PresentationFormat>Vlastná</PresentationFormat>
  <Paragraphs>27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Integrál</vt:lpstr>
      <vt:lpstr>Magyar tannyelvű speciális alapiskola rimaszombat Tantárgy: matematika geometria</vt:lpstr>
      <vt:lpstr>A kör </vt:lpstr>
      <vt:lpstr>A kör részei: </vt:lpstr>
      <vt:lpstr>A kör nevezetes vonalai: </vt:lpstr>
      <vt:lpstr>Snímka 5</vt:lpstr>
      <vt:lpstr>A kör és egyenes kapcsolata: </vt:lpstr>
      <vt:lpstr>Snímka 7</vt:lpstr>
      <vt:lpstr>Snímka 8</vt:lpstr>
      <vt:lpstr>A kör területének és kerületének kiszámítására képleteket használnak a matematikában.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tannyelvű speciális alapiskola rimaszombat Tantárgy: matematika geometria</dc:title>
  <dc:creator>Admin</dc:creator>
  <cp:lastModifiedBy>pc</cp:lastModifiedBy>
  <cp:revision>10</cp:revision>
  <dcterms:created xsi:type="dcterms:W3CDTF">2020-05-25T09:55:04Z</dcterms:created>
  <dcterms:modified xsi:type="dcterms:W3CDTF">2020-05-25T10:47:05Z</dcterms:modified>
</cp:coreProperties>
</file>