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haroni" pitchFamily="2" charset="-79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haroni" pitchFamily="2" charset="-79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haroni" pitchFamily="2" charset="-79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haroni" pitchFamily="2" charset="-79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haroni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haroni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haroni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haroni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haroni" pitchFamily="2" charset="-79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3357-CD12-4F05-BFD0-912915ED601C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E214-7772-42D5-ADA2-E435F0D497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8592-6AFF-44AE-8377-53300047B4CF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BBE4-BD06-4CAE-8399-63568A7D66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D87D-C1D6-4C96-A397-C19F9078D9BB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9A0A-AF62-4AD8-B37C-625795A29F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2B23-3200-4C3B-AC72-C8548C4E7C87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39CD-8498-4D7A-9ADB-ADD2FBF61FC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11DE-53D7-4C87-9C0E-B04B622DBC73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E1AC-310F-4819-A503-7BFDECB459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75EA-72D7-4ED1-BE5B-8486DB52E9B5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DAC9-756E-4CF4-9078-F4CFECE07F5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C4E2-8C4D-4260-A17B-7D3D4E31593E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940D-FF91-49A6-AE71-74BAD6D23C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1449-F4C3-4869-BA5D-314EB455BA63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E24B-EB6A-41BF-BA49-D1B561A3E5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1AC9-45BE-45A2-B60A-4D53FA753238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BA79-23EC-4B70-9309-0A383F7B71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B75F-CD4F-43A7-B45D-DE694F719CE9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C356-2085-4A9E-973B-597BC04737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6F75-4CD8-4E3B-80ED-760C7E05C7F3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1C23-377F-4996-944B-62AD2D08A4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C0065-A787-4F9D-887A-5010B60EEFB1}" type="datetimeFigureOut">
              <a:rPr lang="sk-SK"/>
              <a:pPr>
                <a:defRPr/>
              </a:pPr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C4763C-B630-489D-A957-0A45AC5FBD0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55650" y="3298825"/>
            <a:ext cx="7772400" cy="1470025"/>
          </a:xfrm>
        </p:spPr>
        <p:txBody>
          <a:bodyPr/>
          <a:lstStyle/>
          <a:p>
            <a:pPr eaLnBrk="1" hangingPunct="1"/>
            <a:r>
              <a:rPr lang="sk-SK" sz="6600" smtClean="0">
                <a:latin typeface="Rockwell Extra Bold" pitchFamily="18" charset="0"/>
              </a:rPr>
              <a:t>Mandalák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619250" y="3322638"/>
            <a:ext cx="6400800" cy="1114425"/>
          </a:xfrm>
        </p:spPr>
        <p:txBody>
          <a:bodyPr/>
          <a:lstStyle/>
          <a:p>
            <a:pPr eaLnBrk="1" hangingPunct="1"/>
            <a:endParaRPr lang="sk-SK" smtClean="0">
              <a:solidFill>
                <a:srgbClr val="898989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8888" y="998538"/>
            <a:ext cx="6481762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+mj-lt"/>
              </a:rPr>
              <a:t>Špeciálna základná škola s VJM, Rimavská Sobota</a:t>
            </a:r>
          </a:p>
          <a:p>
            <a:pPr algn="ctr">
              <a:defRPr/>
            </a:pPr>
            <a:r>
              <a:rPr lang="hu-HU" sz="2400" b="1" dirty="0">
                <a:latin typeface="+mj-lt"/>
              </a:rPr>
              <a:t>Magyar Tannyelvű Speciális Alapiskola , Rimaszombat</a:t>
            </a:r>
          </a:p>
          <a:p>
            <a:pPr algn="ctr">
              <a:defRPr/>
            </a:pPr>
            <a:r>
              <a:rPr lang="hu-HU" sz="2400" b="1" dirty="0">
                <a:latin typeface="+mj-lt"/>
              </a:rPr>
              <a:t>Praktická škola</a:t>
            </a:r>
          </a:p>
          <a:p>
            <a:pPr algn="ctr">
              <a:defRPr/>
            </a:pPr>
            <a:r>
              <a:rPr lang="hu-HU" sz="2400" b="1" smtClean="0">
                <a:latin typeface="+mj-lt"/>
              </a:rPr>
              <a:t>Képzőművészeti nevelés - Výtvarná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výchova </a:t>
            </a:r>
          </a:p>
          <a:p>
            <a:pPr algn="ctr">
              <a:defRPr/>
            </a:pPr>
            <a:r>
              <a:rPr lang="hu-HU" sz="2400" b="1" dirty="0">
                <a:latin typeface="+mj-lt"/>
              </a:rPr>
              <a:t>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1268" name="Picture 4" descr="9mand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7763"/>
            <a:ext cx="6096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2292" name="Picture 4" descr="magyar-nepies-mandala-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5875"/>
            <a:ext cx="8886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3316" name="Picture 4" descr="Mand-1-S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68413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4340" name="Picture 4" descr="Mand-9-Ke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44675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5364" name="Picture 7" descr="Mand-16-Bu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44675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6388" name="Picture 4" descr="Mand-20-sen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77800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7412" name="Picture 4" descr="Mand-21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268413"/>
            <a:ext cx="41767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8436" name="Picture 4" descr="Mand-24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44675"/>
            <a:ext cx="32400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9460" name="Picture 4" descr="mand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35125"/>
            <a:ext cx="36718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0484" name="Picture 4" descr="Mandal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35100"/>
            <a:ext cx="3960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latin typeface="Arial" charset="0"/>
              </a:rPr>
              <a:t>Mi a mandala?</a:t>
            </a:r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A mandala a kozmosz illetve különféle istenek hindu vagy buddhista vallási ábrázolása. </a:t>
            </a:r>
          </a:p>
          <a:p>
            <a:pPr eaLnBrk="1" hangingPunct="1"/>
            <a:r>
              <a:rPr lang="sk-SK" smtClean="0">
                <a:latin typeface="Arial" charset="0"/>
              </a:rPr>
              <a:t>Elkészítési folyamata maga is egyfajta meditatív szertartás.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1508" name="Picture 4" descr="mandal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2532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1412875"/>
            <a:ext cx="37544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3556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588" y="1196975"/>
            <a:ext cx="40862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4580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476250"/>
            <a:ext cx="59531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5604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6628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509588"/>
            <a:ext cx="61245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7652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5663"/>
            <a:ext cx="5400675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8676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9700" name="Picture 5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73238"/>
            <a:ext cx="50419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0724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b="1" smtClean="0">
                <a:latin typeface="Arial" charset="0"/>
              </a:rPr>
              <a:t>A mandala színeinek a jelentése</a:t>
            </a:r>
          </a:p>
        </p:txBody>
      </p:sp>
      <p:sp>
        <p:nvSpPr>
          <p:cNvPr id="4099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 </a:t>
            </a:r>
            <a:r>
              <a:rPr lang="sk-SK" b="1" smtClean="0">
                <a:latin typeface="Arial" charset="0"/>
              </a:rPr>
              <a:t>Fehér:</a:t>
            </a:r>
            <a:r>
              <a:rPr lang="sk-SK" smtClean="0">
                <a:latin typeface="Arial" charset="0"/>
              </a:rPr>
              <a:t> megkönnyebbülés, tökéletesedés, együttérzés, nyugalom. </a:t>
            </a:r>
          </a:p>
          <a:p>
            <a:pPr eaLnBrk="1" hangingPunct="1"/>
            <a:r>
              <a:rPr lang="sk-SK" b="1" smtClean="0">
                <a:latin typeface="Arial" charset="0"/>
              </a:rPr>
              <a:t>Fekete:</a:t>
            </a:r>
            <a:r>
              <a:rPr lang="sk-SK" smtClean="0">
                <a:latin typeface="Arial" charset="0"/>
              </a:rPr>
              <a:t> titok, megérzés, belátás, újjászületés.</a:t>
            </a:r>
            <a:r>
              <a:rPr lang="sk-SK" smtClean="0"/>
              <a:t> </a:t>
            </a:r>
          </a:p>
        </p:txBody>
      </p:sp>
      <p:sp>
        <p:nvSpPr>
          <p:cNvPr id="4100" name="Zástupný symbol obsahu 3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Szürke:</a:t>
            </a:r>
            <a:r>
              <a:rPr lang="sk-SK" smtClean="0">
                <a:latin typeface="Arial" charset="0"/>
              </a:rPr>
              <a:t> lelki gyógyulás, szelídség, szeretet, hűség. </a:t>
            </a:r>
          </a:p>
          <a:p>
            <a:pPr eaLnBrk="1" hangingPunct="1"/>
            <a:r>
              <a:rPr lang="sk-SK" b="1" smtClean="0">
                <a:latin typeface="Arial" charset="0"/>
              </a:rPr>
              <a:t>Sárga:</a:t>
            </a:r>
            <a:r>
              <a:rPr lang="sk-SK" smtClean="0">
                <a:latin typeface="Arial" charset="0"/>
              </a:rPr>
              <a:t> barátságosság, fogékonyság, természet, intelligencia.</a:t>
            </a:r>
            <a:r>
              <a:rPr lang="sk-SK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1748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2772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92150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3796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342900"/>
            <a:ext cx="5969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4820" name="Picture 4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08050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5844" name="Picture 4" descr="mandal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374775"/>
            <a:ext cx="40005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763713" y="1844675"/>
            <a:ext cx="6121400" cy="33131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Köszönöm  a 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3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Kék:</a:t>
            </a:r>
            <a:r>
              <a:rPr lang="sk-SK" smtClean="0">
                <a:latin typeface="Arial" charset="0"/>
              </a:rPr>
              <a:t> elégedettség, ellazulás, harmónia. </a:t>
            </a:r>
          </a:p>
          <a:p>
            <a:pPr eaLnBrk="1" hangingPunct="1"/>
            <a:r>
              <a:rPr lang="sk-SK" b="1" smtClean="0">
                <a:latin typeface="Arial" charset="0"/>
              </a:rPr>
              <a:t>Tűzpiros:</a:t>
            </a:r>
            <a:r>
              <a:rPr lang="sk-SK" smtClean="0">
                <a:latin typeface="Arial" charset="0"/>
              </a:rPr>
              <a:t> rettenthetetlenség, hatalom, változás, szerelem.</a:t>
            </a:r>
          </a:p>
        </p:txBody>
      </p:sp>
      <p:sp>
        <p:nvSpPr>
          <p:cNvPr id="512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 </a:t>
            </a:r>
            <a:r>
              <a:rPr lang="sk-SK" b="1" smtClean="0">
                <a:latin typeface="Arial" charset="0"/>
              </a:rPr>
              <a:t>Bíbor:</a:t>
            </a:r>
            <a:r>
              <a:rPr lang="sk-SK" smtClean="0">
                <a:latin typeface="Arial" charset="0"/>
              </a:rPr>
              <a:t> emberszeretet, idealizmus, bölcsesség. </a:t>
            </a:r>
          </a:p>
          <a:p>
            <a:pPr eaLnBrk="1" hangingPunct="1"/>
            <a:r>
              <a:rPr lang="sk-SK" smtClean="0">
                <a:latin typeface="Arial" charset="0"/>
              </a:rPr>
              <a:t> </a:t>
            </a:r>
            <a:r>
              <a:rPr lang="sk-SK" b="1" smtClean="0">
                <a:latin typeface="Arial" charset="0"/>
              </a:rPr>
              <a:t>Rózsaszín:</a:t>
            </a:r>
            <a:r>
              <a:rPr lang="sk-SK" smtClean="0">
                <a:latin typeface="Arial" charset="0"/>
              </a:rPr>
              <a:t> érzékenység, a "belső" gyógyulása, egyetemes gyógyulás.</a:t>
            </a:r>
            <a:r>
              <a:rPr lang="sk-SK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614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Narancs:</a:t>
            </a:r>
            <a:r>
              <a:rPr lang="sk-SK" smtClean="0">
                <a:latin typeface="Arial" charset="0"/>
              </a:rPr>
              <a:t> önkontroll, vitalitás, becsvágy, megérzés. </a:t>
            </a:r>
          </a:p>
          <a:p>
            <a:pPr eaLnBrk="1" hangingPunct="1"/>
            <a:r>
              <a:rPr lang="sk-SK" b="1" smtClean="0">
                <a:latin typeface="Arial" charset="0"/>
              </a:rPr>
              <a:t>Zöld:</a:t>
            </a:r>
            <a:r>
              <a:rPr lang="sk-SK" smtClean="0">
                <a:latin typeface="Arial" charset="0"/>
              </a:rPr>
              <a:t> növekedés, bizalom, kapcsolat, gyógyulás, nyugalom.</a:t>
            </a:r>
          </a:p>
        </p:txBody>
      </p:sp>
      <p:sp>
        <p:nvSpPr>
          <p:cNvPr id="614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latin typeface="Arial" charset="0"/>
              </a:rPr>
              <a:t>Barna:</a:t>
            </a:r>
            <a:r>
              <a:rPr lang="sk-SK" smtClean="0">
                <a:latin typeface="Arial" charset="0"/>
              </a:rPr>
              <a:t> földközelség, stabilitás, tudatos kötődés a környezethez. </a:t>
            </a:r>
          </a:p>
          <a:p>
            <a:pPr eaLnBrk="1" hangingPunct="1"/>
            <a:r>
              <a:rPr lang="sk-SK" b="1" smtClean="0">
                <a:latin typeface="Arial" charset="0"/>
              </a:rPr>
              <a:t>Ezüst:</a:t>
            </a:r>
            <a:r>
              <a:rPr lang="sk-SK" smtClean="0">
                <a:latin typeface="Arial" charset="0"/>
              </a:rPr>
              <a:t> érzékfölötti, természetfölötti képességek, áradó érzelmek, jólét.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6000" b="1" smtClean="0">
                <a:latin typeface="Arial" charset="0"/>
              </a:rPr>
              <a:t>A mandala jelentése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A szó, az ősi indiai szent nyelvből, a szanszkritból származik. </a:t>
            </a:r>
          </a:p>
          <a:p>
            <a:pPr eaLnBrk="1" hangingPunct="1"/>
            <a:r>
              <a:rPr lang="sk-SK" smtClean="0">
                <a:latin typeface="Arial" charset="0"/>
              </a:rPr>
              <a:t>Jelentése: kör, ív, körszelet, korong. </a:t>
            </a:r>
          </a:p>
          <a:p>
            <a:pPr eaLnBrk="1" hangingPunct="1"/>
            <a:r>
              <a:rPr lang="sk-SK" smtClean="0">
                <a:latin typeface="Arial" charset="0"/>
              </a:rPr>
              <a:t>Más vélemény szerint jelentése az elmével is kapcsolatban áll (manas a. m. „elme”).</a:t>
            </a:r>
            <a:r>
              <a:rPr lang="sk-SK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sk-SK" sz="4800" b="1" smtClean="0"/>
              <a:t>Készíts Te is mandalát!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9220" name="Picture 4" descr="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12875"/>
            <a:ext cx="4110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0244" name="Picture 4" descr="250px-Sand_mandala_tibe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54006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šablóna - fialové svetielk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šablóna - fialové svetielko</Template>
  <TotalTime>96</TotalTime>
  <Words>234</Words>
  <Application>Microsoft Office PowerPoint</Application>
  <PresentationFormat>Prezentácia na obrazovke (4:3)</PresentationFormat>
  <Paragraphs>28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Aharoni</vt:lpstr>
      <vt:lpstr>Arial</vt:lpstr>
      <vt:lpstr>Calibri</vt:lpstr>
      <vt:lpstr>Rockwell Extra Bold</vt:lpstr>
      <vt:lpstr>powerpoint šablóna - fialové svetielko</vt:lpstr>
      <vt:lpstr>Mandalák</vt:lpstr>
      <vt:lpstr>Mi a mandala?</vt:lpstr>
      <vt:lpstr>A mandala színeinek a jelentése</vt:lpstr>
      <vt:lpstr>Snímka 4</vt:lpstr>
      <vt:lpstr>Snímka 5</vt:lpstr>
      <vt:lpstr>A mandala jelentése</vt:lpstr>
      <vt:lpstr>Készíts Te is mandalát!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Mandalák</dc:title>
  <dc:creator>Seifert Julianna</dc:creator>
  <cp:lastModifiedBy>pc</cp:lastModifiedBy>
  <cp:revision>10</cp:revision>
  <dcterms:created xsi:type="dcterms:W3CDTF">2009-09-26T07:33:27Z</dcterms:created>
  <dcterms:modified xsi:type="dcterms:W3CDTF">2020-05-22T09:40:40Z</dcterms:modified>
</cp:coreProperties>
</file>