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2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0015" y="1197735"/>
            <a:ext cx="7315200" cy="275067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k-SK" sz="2800" b="1" dirty="0" err="1" smtClean="0">
                <a:solidFill>
                  <a:srgbClr val="FFFF00"/>
                </a:solidFill>
              </a:rPr>
              <a:t>Magyar</a:t>
            </a:r>
            <a:r>
              <a:rPr lang="sk-SK" sz="2800" b="1" dirty="0" smtClean="0">
                <a:solidFill>
                  <a:srgbClr val="FFFF00"/>
                </a:solidFill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</a:rPr>
              <a:t>Tannyelvű</a:t>
            </a:r>
            <a:r>
              <a:rPr lang="sk-SK" sz="2800" b="1" dirty="0" smtClean="0">
                <a:solidFill>
                  <a:srgbClr val="FFFF00"/>
                </a:solidFill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</a:rPr>
              <a:t>Speciális</a:t>
            </a:r>
            <a:r>
              <a:rPr lang="sk-SK" sz="2800" b="1" dirty="0" smtClean="0">
                <a:solidFill>
                  <a:srgbClr val="FFFF00"/>
                </a:solidFill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</a:rPr>
              <a:t>Alapiskola</a:t>
            </a:r>
            <a:r>
              <a:rPr lang="sk-SK" sz="2800" b="1" dirty="0" smtClean="0">
                <a:solidFill>
                  <a:srgbClr val="FFFF00"/>
                </a:solidFill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</a:rPr>
              <a:t>Rimaszombat</a:t>
            </a:r>
            <a:r>
              <a:rPr lang="sk-SK" sz="2800" b="1" dirty="0" smtClean="0">
                <a:solidFill>
                  <a:srgbClr val="FFFF00"/>
                </a:solidFill>
              </a:rPr>
              <a:t/>
            </a:r>
            <a:br>
              <a:rPr lang="sk-SK" sz="2800" b="1" dirty="0" smtClean="0">
                <a:solidFill>
                  <a:srgbClr val="FFFF00"/>
                </a:solidFill>
              </a:rPr>
            </a:br>
            <a:r>
              <a:rPr lang="sk-SK" sz="2800" b="1" dirty="0" err="1" smtClean="0">
                <a:solidFill>
                  <a:srgbClr val="FFFF00"/>
                </a:solidFill>
              </a:rPr>
              <a:t>Tantárgy</a:t>
            </a:r>
            <a:r>
              <a:rPr lang="sk-SK" sz="2800" b="1" dirty="0" smtClean="0">
                <a:solidFill>
                  <a:srgbClr val="FFFF00"/>
                </a:solidFill>
              </a:rPr>
              <a:t>: Matematika</a:t>
            </a:r>
            <a:br>
              <a:rPr lang="sk-SK" sz="2800" b="1" dirty="0" smtClean="0">
                <a:solidFill>
                  <a:srgbClr val="FFFF00"/>
                </a:solidFill>
              </a:rPr>
            </a:br>
            <a:r>
              <a:rPr lang="sk-SK" sz="2800" b="1" dirty="0" err="1" smtClean="0">
                <a:solidFill>
                  <a:srgbClr val="FFFF00"/>
                </a:solidFill>
              </a:rPr>
              <a:t>Osztály</a:t>
            </a:r>
            <a:r>
              <a:rPr lang="sk-SK" sz="2800" b="1" dirty="0" smtClean="0">
                <a:solidFill>
                  <a:srgbClr val="FFFF00"/>
                </a:solidFill>
              </a:rPr>
              <a:t>: </a:t>
            </a:r>
            <a:r>
              <a:rPr lang="sk-SK" sz="2800" b="1" dirty="0" err="1" smtClean="0">
                <a:solidFill>
                  <a:srgbClr val="FFFF00"/>
                </a:solidFill>
              </a:rPr>
              <a:t>nyolcadik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 err="1" smtClean="0">
                <a:solidFill>
                  <a:srgbClr val="D812CA"/>
                </a:solidFill>
              </a:rPr>
              <a:t>Tananyag</a:t>
            </a:r>
            <a:r>
              <a:rPr lang="sk-SK" sz="3600" b="1" dirty="0" smtClean="0">
                <a:solidFill>
                  <a:srgbClr val="D812CA"/>
                </a:solidFill>
              </a:rPr>
              <a:t>: A </a:t>
            </a:r>
            <a:r>
              <a:rPr lang="sk-SK" sz="3600" b="1" dirty="0" err="1" smtClean="0">
                <a:solidFill>
                  <a:srgbClr val="D812CA"/>
                </a:solidFill>
              </a:rPr>
              <a:t>törtek</a:t>
            </a:r>
            <a:r>
              <a:rPr lang="sk-SK" sz="3600" b="1" dirty="0" smtClean="0">
                <a:solidFill>
                  <a:srgbClr val="D812CA"/>
                </a:solidFill>
              </a:rPr>
              <a:t> </a:t>
            </a:r>
            <a:r>
              <a:rPr lang="sk-SK" sz="3600" b="1" dirty="0" err="1" smtClean="0">
                <a:solidFill>
                  <a:srgbClr val="D812CA"/>
                </a:solidFill>
              </a:rPr>
              <a:t>összefoglalása</a:t>
            </a:r>
            <a:endParaRPr lang="sk-SK" sz="3600" b="1" dirty="0">
              <a:solidFill>
                <a:srgbClr val="D812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02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D812CA"/>
                </a:solidFill>
              </a:rPr>
              <a:t>Ha </a:t>
            </a:r>
            <a:r>
              <a:rPr lang="sk-SK" b="1" dirty="0" err="1">
                <a:solidFill>
                  <a:srgbClr val="D812CA"/>
                </a:solidFill>
              </a:rPr>
              <a:t>elvágunk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egy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egészet</a:t>
            </a:r>
            <a:r>
              <a:rPr lang="sk-SK" b="1" dirty="0">
                <a:solidFill>
                  <a:srgbClr val="D812CA"/>
                </a:solidFill>
              </a:rPr>
              <a:t> 4 </a:t>
            </a:r>
            <a:r>
              <a:rPr lang="sk-SK" b="1" dirty="0" err="1">
                <a:solidFill>
                  <a:srgbClr val="D812CA"/>
                </a:solidFill>
              </a:rPr>
              <a:t>egyenlő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részre</a:t>
            </a:r>
            <a:r>
              <a:rPr lang="sk-SK" b="1" dirty="0">
                <a:solidFill>
                  <a:srgbClr val="D812CA"/>
                </a:solidFill>
              </a:rPr>
              <a:t>,</a:t>
            </a:r>
            <a:r>
              <a:rPr lang="sk-SK" dirty="0">
                <a:solidFill>
                  <a:srgbClr val="D812CA"/>
                </a:solidFill>
              </a:rPr>
              <a:t/>
            </a:r>
            <a:br>
              <a:rPr lang="sk-SK" dirty="0">
                <a:solidFill>
                  <a:srgbClr val="D812CA"/>
                </a:solidFill>
              </a:rPr>
            </a:br>
            <a:r>
              <a:rPr lang="sk-SK" b="1" dirty="0" err="1">
                <a:solidFill>
                  <a:srgbClr val="D812CA"/>
                </a:solidFill>
              </a:rPr>
              <a:t>akkor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jól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látjuk</a:t>
            </a:r>
            <a:r>
              <a:rPr lang="sk-SK" b="1" dirty="0">
                <a:solidFill>
                  <a:srgbClr val="D812CA"/>
                </a:solidFill>
              </a:rPr>
              <a:t>, </a:t>
            </a:r>
            <a:r>
              <a:rPr lang="sk-SK" b="1" dirty="0" err="1">
                <a:solidFill>
                  <a:srgbClr val="D812CA"/>
                </a:solidFill>
              </a:rPr>
              <a:t>hogy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egy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egész</a:t>
            </a:r>
            <a:r>
              <a:rPr lang="sk-SK" b="1" dirty="0">
                <a:solidFill>
                  <a:srgbClr val="D812CA"/>
                </a:solidFill>
              </a:rPr>
              <a:t> 4 </a:t>
            </a:r>
            <a:r>
              <a:rPr lang="sk-SK" b="1" dirty="0" err="1">
                <a:solidFill>
                  <a:srgbClr val="D812CA"/>
                </a:solidFill>
              </a:rPr>
              <a:t>negyedből</a:t>
            </a:r>
            <a:r>
              <a:rPr lang="sk-SK" b="1" dirty="0">
                <a:solidFill>
                  <a:srgbClr val="D812CA"/>
                </a:solidFill>
              </a:rPr>
              <a:t> </a:t>
            </a:r>
            <a:r>
              <a:rPr lang="sk-SK" b="1" dirty="0" err="1">
                <a:solidFill>
                  <a:srgbClr val="D812CA"/>
                </a:solidFill>
              </a:rPr>
              <a:t>áll</a:t>
            </a:r>
            <a:r>
              <a:rPr lang="sk-SK" b="1" dirty="0">
                <a:solidFill>
                  <a:srgbClr val="D812CA"/>
                </a:solidFill>
              </a:rPr>
              <a:t>.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9172" y="802023"/>
            <a:ext cx="5109380" cy="51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01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353166" cy="4601183"/>
          </a:xfrm>
        </p:spPr>
        <p:txBody>
          <a:bodyPr/>
          <a:lstStyle/>
          <a:p>
            <a:pPr algn="ctr"/>
            <a:r>
              <a:rPr lang="sk-SK" b="1" dirty="0" err="1">
                <a:solidFill>
                  <a:srgbClr val="D812CA"/>
                </a:solidFill>
              </a:rPr>
              <a:t>Az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ábrán</a:t>
            </a:r>
            <a:r>
              <a:rPr lang="sk-SK" b="1" dirty="0">
                <a:solidFill>
                  <a:srgbClr val="D812CA"/>
                </a:solidFill>
              </a:rPr>
              <a:t> a </a:t>
            </a:r>
            <a:r>
              <a:rPr lang="sk-SK" b="1" dirty="0" err="1">
                <a:solidFill>
                  <a:srgbClr val="D812CA"/>
                </a:solidFill>
              </a:rPr>
              <a:t>kört</a:t>
            </a:r>
            <a:r>
              <a:rPr lang="sk-SK" b="1" dirty="0">
                <a:solidFill>
                  <a:srgbClr val="D812CA"/>
                </a:solidFill>
              </a:rPr>
              <a:t> 4 </a:t>
            </a:r>
            <a:r>
              <a:rPr lang="sk-SK" b="1" dirty="0" err="1">
                <a:solidFill>
                  <a:srgbClr val="D812CA"/>
                </a:solidFill>
              </a:rPr>
              <a:t>egyforma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részre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vágtuk</a:t>
            </a:r>
            <a:r>
              <a:rPr lang="sk-SK" b="1" dirty="0">
                <a:solidFill>
                  <a:srgbClr val="D812CA"/>
                </a:solidFill>
              </a:rPr>
              <a:t>. </a:t>
            </a:r>
            <a:r>
              <a:rPr lang="sk-SK" b="1" dirty="0" err="1">
                <a:solidFill>
                  <a:srgbClr val="D812CA"/>
                </a:solidFill>
              </a:rPr>
              <a:t>Egy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rész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neve</a:t>
            </a:r>
            <a:r>
              <a:rPr lang="sk-SK" b="1" dirty="0">
                <a:solidFill>
                  <a:srgbClr val="D812CA"/>
                </a:solidFill>
              </a:rPr>
              <a:t> </a:t>
            </a:r>
            <a:r>
              <a:rPr lang="sk-SK" b="1" dirty="0" smtClean="0">
                <a:solidFill>
                  <a:srgbClr val="D812CA"/>
                </a:solidFill>
              </a:rPr>
              <a:t/>
            </a:r>
            <a:br>
              <a:rPr lang="sk-SK" b="1" dirty="0" smtClean="0">
                <a:solidFill>
                  <a:srgbClr val="D812CA"/>
                </a:solidFill>
              </a:rPr>
            </a:br>
            <a:r>
              <a:rPr lang="sk-SK" b="1" dirty="0" err="1" smtClean="0">
                <a:solidFill>
                  <a:srgbClr val="D812CA"/>
                </a:solidFill>
              </a:rPr>
              <a:t>egy</a:t>
            </a:r>
            <a:r>
              <a:rPr lang="sk-SK" b="1" dirty="0" smtClean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negyed</a:t>
            </a:r>
            <a:r>
              <a:rPr lang="sk-SK" b="1" dirty="0">
                <a:solidFill>
                  <a:srgbClr val="D812CA"/>
                </a:solidFill>
              </a:rPr>
              <a:t>.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369" y="612108"/>
            <a:ext cx="5112912" cy="51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83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263013" cy="4601183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D812CA"/>
                </a:solidFill>
              </a:rPr>
              <a:t>Ha </a:t>
            </a:r>
            <a:r>
              <a:rPr lang="sk-SK" b="1" dirty="0" err="1">
                <a:solidFill>
                  <a:srgbClr val="D812CA"/>
                </a:solidFill>
              </a:rPr>
              <a:t>egy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egészet</a:t>
            </a:r>
            <a:r>
              <a:rPr lang="sk-SK" b="1" dirty="0">
                <a:solidFill>
                  <a:srgbClr val="D812CA"/>
                </a:solidFill>
              </a:rPr>
              <a:t> 3 </a:t>
            </a:r>
            <a:r>
              <a:rPr lang="sk-SK" b="1" dirty="0" err="1">
                <a:solidFill>
                  <a:srgbClr val="D812CA"/>
                </a:solidFill>
              </a:rPr>
              <a:t>egyenlő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részre</a:t>
            </a:r>
            <a:r>
              <a:rPr lang="sk-SK" b="1" dirty="0">
                <a:solidFill>
                  <a:srgbClr val="D812CA"/>
                </a:solidFill>
              </a:rPr>
              <a:t> </a:t>
            </a:r>
            <a:r>
              <a:rPr lang="sk-SK" b="1" dirty="0" err="1">
                <a:solidFill>
                  <a:srgbClr val="D812CA"/>
                </a:solidFill>
              </a:rPr>
              <a:t>vágunk</a:t>
            </a:r>
            <a:r>
              <a:rPr lang="sk-SK" b="1" dirty="0">
                <a:solidFill>
                  <a:srgbClr val="D812CA"/>
                </a:solidFill>
              </a:rPr>
              <a:t>, </a:t>
            </a:r>
            <a:r>
              <a:rPr lang="sk-SK" b="1" dirty="0" err="1">
                <a:solidFill>
                  <a:srgbClr val="D812CA"/>
                </a:solidFill>
              </a:rPr>
              <a:t>akkor</a:t>
            </a:r>
            <a:r>
              <a:rPr lang="sk-SK" b="1" dirty="0">
                <a:solidFill>
                  <a:srgbClr val="D812CA"/>
                </a:solidFill>
              </a:rPr>
              <a:t> 1 </a:t>
            </a:r>
            <a:r>
              <a:rPr lang="sk-SK" b="1" dirty="0" err="1">
                <a:solidFill>
                  <a:srgbClr val="D812CA"/>
                </a:solidFill>
              </a:rPr>
              <a:t>egész</a:t>
            </a:r>
            <a:r>
              <a:rPr lang="sk-SK" b="1" dirty="0">
                <a:solidFill>
                  <a:srgbClr val="D812CA"/>
                </a:solidFill>
              </a:rPr>
              <a:t> </a:t>
            </a:r>
            <a:r>
              <a:rPr lang="sk-SK" b="1" dirty="0" smtClean="0">
                <a:solidFill>
                  <a:srgbClr val="D812CA"/>
                </a:solidFill>
              </a:rPr>
              <a:t>   3  </a:t>
            </a:r>
            <a:r>
              <a:rPr lang="sk-SK" b="1" dirty="0" err="1" smtClean="0">
                <a:solidFill>
                  <a:srgbClr val="D812CA"/>
                </a:solidFill>
              </a:rPr>
              <a:t>darab</a:t>
            </a:r>
            <a:r>
              <a:rPr lang="sk-SK" b="1" dirty="0" smtClean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harmadból</a:t>
            </a:r>
            <a:r>
              <a:rPr lang="sk-SK" b="1" dirty="0">
                <a:solidFill>
                  <a:srgbClr val="D812CA"/>
                </a:solidFill>
              </a:rPr>
              <a:t> </a:t>
            </a:r>
            <a:r>
              <a:rPr lang="sk-SK" b="1" dirty="0" err="1">
                <a:solidFill>
                  <a:srgbClr val="D812CA"/>
                </a:solidFill>
              </a:rPr>
              <a:t>áll</a:t>
            </a:r>
            <a:r>
              <a:rPr lang="sk-SK" b="1" dirty="0">
                <a:solidFill>
                  <a:srgbClr val="D812CA"/>
                </a:solidFill>
              </a:rPr>
              <a:t>.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2050" name="Picture 2" descr="http://www.fejlesztelek.hu/matek/harmadik/oktato/tort3/kep/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492" y="724749"/>
            <a:ext cx="5180575" cy="518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53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>
                <a:solidFill>
                  <a:srgbClr val="D812CA"/>
                </a:solidFill>
              </a:rPr>
              <a:t>Osszunk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ki</a:t>
            </a:r>
            <a:r>
              <a:rPr lang="sk-SK" b="1" dirty="0">
                <a:solidFill>
                  <a:srgbClr val="D812CA"/>
                </a:solidFill>
              </a:rPr>
              <a:t> 10 </a:t>
            </a:r>
            <a:r>
              <a:rPr lang="sk-SK" b="1" dirty="0" err="1">
                <a:solidFill>
                  <a:srgbClr val="D812CA"/>
                </a:solidFill>
              </a:rPr>
              <a:t>labdát</a:t>
            </a:r>
            <a:r>
              <a:rPr lang="sk-SK" b="1" dirty="0">
                <a:solidFill>
                  <a:srgbClr val="D812CA"/>
                </a:solidFill>
              </a:rPr>
              <a:t> 5 </a:t>
            </a:r>
            <a:r>
              <a:rPr lang="sk-SK" b="1" dirty="0" err="1">
                <a:solidFill>
                  <a:srgbClr val="D812CA"/>
                </a:solidFill>
              </a:rPr>
              <a:t>gyerek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között</a:t>
            </a:r>
            <a:r>
              <a:rPr lang="sk-SK" b="1" dirty="0">
                <a:solidFill>
                  <a:srgbClr val="D812CA"/>
                </a:solidFill>
              </a:rPr>
              <a:t> </a:t>
            </a:r>
            <a:r>
              <a:rPr lang="sk-SK" b="1" dirty="0" err="1">
                <a:solidFill>
                  <a:srgbClr val="D812CA"/>
                </a:solidFill>
              </a:rPr>
              <a:t>úgy</a:t>
            </a:r>
            <a:r>
              <a:rPr lang="sk-SK" b="1" dirty="0">
                <a:solidFill>
                  <a:srgbClr val="D812CA"/>
                </a:solidFill>
              </a:rPr>
              <a:t>, </a:t>
            </a:r>
            <a:r>
              <a:rPr lang="sk-SK" b="1" dirty="0" err="1">
                <a:solidFill>
                  <a:srgbClr val="D812CA"/>
                </a:solidFill>
              </a:rPr>
              <a:t>hogy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minden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gyereknek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ugyanannyi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labda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jusson</a:t>
            </a:r>
            <a:r>
              <a:rPr lang="sk-SK" b="1" dirty="0">
                <a:solidFill>
                  <a:srgbClr val="D812CA"/>
                </a:solidFill>
              </a:rPr>
              <a:t>!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7241" y="391978"/>
            <a:ext cx="3937814" cy="262521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543" y="391978"/>
            <a:ext cx="3832806" cy="255520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584878" y="3424428"/>
            <a:ext cx="60788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00B050"/>
                </a:solidFill>
              </a:rPr>
              <a:t>10-et osztottunk 5 részre</a:t>
            </a:r>
          </a:p>
          <a:p>
            <a:pPr algn="ctr"/>
            <a:r>
              <a:rPr lang="hu-HU" sz="3200" b="1" dirty="0"/>
              <a:t>Az ábrán jól látható, hogy </a:t>
            </a:r>
            <a:r>
              <a:rPr lang="hu-HU" sz="3200" b="1" dirty="0" smtClean="0"/>
              <a:t>1 </a:t>
            </a:r>
            <a:r>
              <a:rPr lang="hu-HU" sz="3200" b="1" dirty="0"/>
              <a:t>gyereknek </a:t>
            </a:r>
            <a:r>
              <a:rPr lang="hu-HU" sz="3200" b="1" dirty="0" smtClean="0"/>
              <a:t>2 </a:t>
            </a:r>
            <a:r>
              <a:rPr lang="hu-HU" sz="3200" b="1" dirty="0"/>
              <a:t>labda jutott.</a:t>
            </a:r>
          </a:p>
          <a:p>
            <a:pPr algn="ctr"/>
            <a:r>
              <a:rPr lang="hu-HU" sz="3200" b="1" dirty="0"/>
              <a:t>Úgy is mondhatjuk</a:t>
            </a:r>
            <a:r>
              <a:rPr lang="hu-HU" sz="3200" b="1" dirty="0" smtClean="0"/>
              <a:t>,</a:t>
            </a:r>
          </a:p>
          <a:p>
            <a:pPr algn="ctr"/>
            <a:r>
              <a:rPr lang="hu-HU" sz="3200" b="1" dirty="0" smtClean="0"/>
              <a:t> </a:t>
            </a:r>
            <a:r>
              <a:rPr lang="hu-HU" sz="3200" b="1" dirty="0"/>
              <a:t>hogy 10-nek az 5-öd része = 2 </a:t>
            </a:r>
            <a:endParaRPr lang="hu-HU" sz="3200" b="1" dirty="0" smtClean="0"/>
          </a:p>
          <a:p>
            <a:pPr algn="ctr"/>
            <a:r>
              <a:rPr lang="hu-HU" sz="3200" b="1" dirty="0" smtClean="0"/>
              <a:t>Művelettel</a:t>
            </a:r>
            <a:r>
              <a:rPr lang="hu-HU" sz="3200" b="1" dirty="0"/>
              <a:t>: 10 / 5 = 2</a:t>
            </a:r>
          </a:p>
        </p:txBody>
      </p:sp>
    </p:spTree>
    <p:extLst>
      <p:ext uri="{BB962C8B-B14F-4D97-AF65-F5344CB8AC3E}">
        <p14:creationId xmlns:p14="http://schemas.microsoft.com/office/powerpoint/2010/main" xmlns="" val="368116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23836"/>
            <a:ext cx="3404681" cy="4601183"/>
          </a:xfrm>
        </p:spPr>
        <p:txBody>
          <a:bodyPr/>
          <a:lstStyle/>
          <a:p>
            <a:pPr algn="ctr"/>
            <a:r>
              <a:rPr lang="sk-SK" b="1" dirty="0" err="1">
                <a:solidFill>
                  <a:srgbClr val="D812CA"/>
                </a:solidFill>
              </a:rPr>
              <a:t>Az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ábrán</a:t>
            </a:r>
            <a:r>
              <a:rPr lang="sk-SK" b="1" dirty="0">
                <a:solidFill>
                  <a:srgbClr val="D812CA"/>
                </a:solidFill>
              </a:rPr>
              <a:t> 6 </a:t>
            </a:r>
            <a:r>
              <a:rPr lang="sk-SK" b="1" dirty="0" err="1">
                <a:solidFill>
                  <a:srgbClr val="D812CA"/>
                </a:solidFill>
              </a:rPr>
              <a:t>masni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látható</a:t>
            </a:r>
            <a:r>
              <a:rPr lang="sk-SK" b="1" dirty="0">
                <a:solidFill>
                  <a:srgbClr val="D812CA"/>
                </a:solidFill>
              </a:rPr>
              <a:t>. </a:t>
            </a:r>
            <a:r>
              <a:rPr lang="sk-SK" b="1" dirty="0" err="1">
                <a:solidFill>
                  <a:srgbClr val="D812CA"/>
                </a:solidFill>
              </a:rPr>
              <a:t>Oszd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el</a:t>
            </a:r>
            <a:r>
              <a:rPr lang="sk-SK" b="1" dirty="0">
                <a:solidFill>
                  <a:srgbClr val="D812CA"/>
                </a:solidFill>
              </a:rPr>
              <a:t> 3 </a:t>
            </a:r>
            <a:r>
              <a:rPr lang="sk-SK" b="1" dirty="0" err="1">
                <a:solidFill>
                  <a:srgbClr val="D812CA"/>
                </a:solidFill>
              </a:rPr>
              <a:t>egyenlő</a:t>
            </a:r>
            <a:r>
              <a:rPr lang="sk-SK" b="1" dirty="0">
                <a:solidFill>
                  <a:srgbClr val="D812CA"/>
                </a:solidFill>
              </a:rPr>
              <a:t> </a:t>
            </a:r>
            <a:r>
              <a:rPr lang="sk-SK" b="1" dirty="0" err="1">
                <a:solidFill>
                  <a:srgbClr val="D812CA"/>
                </a:solidFill>
              </a:rPr>
              <a:t>részre</a:t>
            </a:r>
            <a:r>
              <a:rPr lang="sk-SK" b="1" dirty="0">
                <a:solidFill>
                  <a:srgbClr val="D812CA"/>
                </a:solidFill>
              </a:rPr>
              <a:t>!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775" y="499418"/>
            <a:ext cx="7838400" cy="5225601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318975" y="4647801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err="1">
                <a:solidFill>
                  <a:srgbClr val="400200"/>
                </a:solidFill>
                <a:latin typeface="Open Sans"/>
              </a:rPr>
              <a:t>Mennyi</a:t>
            </a:r>
            <a:r>
              <a:rPr lang="sk-SK" sz="3200" b="1" dirty="0">
                <a:solidFill>
                  <a:srgbClr val="400200"/>
                </a:solidFill>
                <a:latin typeface="Open Sans"/>
              </a:rPr>
              <a:t> </a:t>
            </a:r>
            <a:r>
              <a:rPr lang="sk-SK" sz="3200" b="1" dirty="0" err="1">
                <a:solidFill>
                  <a:srgbClr val="400200"/>
                </a:solidFill>
                <a:latin typeface="Open Sans"/>
              </a:rPr>
              <a:t>jut</a:t>
            </a:r>
            <a:r>
              <a:rPr lang="sk-SK" sz="3200" b="1" dirty="0">
                <a:solidFill>
                  <a:srgbClr val="400200"/>
                </a:solidFill>
                <a:latin typeface="Open Sans"/>
              </a:rPr>
              <a:t> </a:t>
            </a:r>
            <a:r>
              <a:rPr lang="sk-SK" sz="3200" b="1" dirty="0" err="1">
                <a:solidFill>
                  <a:srgbClr val="400200"/>
                </a:solidFill>
                <a:latin typeface="Open Sans"/>
              </a:rPr>
              <a:t>egy</a:t>
            </a:r>
            <a:r>
              <a:rPr lang="sk-SK" sz="3200" b="1" dirty="0">
                <a:solidFill>
                  <a:srgbClr val="400200"/>
                </a:solidFill>
                <a:latin typeface="Open Sans"/>
              </a:rPr>
              <a:t> </a:t>
            </a:r>
            <a:r>
              <a:rPr lang="sk-SK" sz="3200" b="1" dirty="0" err="1">
                <a:solidFill>
                  <a:srgbClr val="400200"/>
                </a:solidFill>
                <a:latin typeface="Open Sans"/>
              </a:rPr>
              <a:t>részbe</a:t>
            </a:r>
            <a:r>
              <a:rPr lang="sk-SK" sz="3200" b="1" dirty="0">
                <a:solidFill>
                  <a:srgbClr val="400200"/>
                </a:solidFill>
                <a:latin typeface="Open Sans"/>
              </a:rPr>
              <a:t>?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109297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D812CA"/>
                </a:solidFill>
              </a:rPr>
              <a:t>6-ot </a:t>
            </a:r>
            <a:r>
              <a:rPr lang="sk-SK" b="1" dirty="0" err="1">
                <a:solidFill>
                  <a:srgbClr val="D812CA"/>
                </a:solidFill>
              </a:rPr>
              <a:t>osztunk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smtClean="0">
                <a:solidFill>
                  <a:srgbClr val="D812CA"/>
                </a:solidFill>
              </a:rPr>
              <a:t>  3 </a:t>
            </a:r>
            <a:r>
              <a:rPr lang="sk-SK" b="1" dirty="0" err="1">
                <a:solidFill>
                  <a:srgbClr val="D812CA"/>
                </a:solidFill>
              </a:rPr>
              <a:t>részre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1422" y="-11793"/>
            <a:ext cx="7552291" cy="5034861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689567" y="502306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3200" b="1" dirty="0">
                <a:solidFill>
                  <a:srgbClr val="DF0002"/>
                </a:solidFill>
                <a:latin typeface="Open Sans"/>
              </a:rPr>
              <a:t>6-nak a 3-ad </a:t>
            </a:r>
            <a:r>
              <a:rPr lang="sk-SK" sz="3200" b="1" dirty="0" err="1">
                <a:solidFill>
                  <a:srgbClr val="DF0002"/>
                </a:solidFill>
                <a:latin typeface="Open Sans"/>
              </a:rPr>
              <a:t>része</a:t>
            </a:r>
            <a:r>
              <a:rPr lang="sk-SK" sz="3200" b="1" dirty="0">
                <a:solidFill>
                  <a:srgbClr val="DF0002"/>
                </a:solidFill>
                <a:latin typeface="Open Sans"/>
              </a:rPr>
              <a:t> = 2</a:t>
            </a:r>
            <a:endParaRPr lang="sk-SK" sz="3200" b="1" dirty="0">
              <a:solidFill>
                <a:srgbClr val="400200"/>
              </a:solidFill>
              <a:latin typeface="Open Sans"/>
            </a:endParaRPr>
          </a:p>
          <a:p>
            <a:pPr algn="ctr"/>
            <a:r>
              <a:rPr lang="sk-SK" sz="3200" b="1" dirty="0">
                <a:solidFill>
                  <a:srgbClr val="DF0002"/>
                </a:solidFill>
                <a:latin typeface="Open Sans"/>
              </a:rPr>
              <a:t>6 / 3 = 2</a:t>
            </a:r>
            <a:endParaRPr lang="sk-SK" sz="3200" b="1" i="0" dirty="0">
              <a:solidFill>
                <a:srgbClr val="4002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39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>
                <a:solidFill>
                  <a:srgbClr val="D812CA"/>
                </a:solidFill>
              </a:rPr>
              <a:t>Ossz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el</a:t>
            </a:r>
            <a:r>
              <a:rPr lang="sk-SK" b="1" dirty="0">
                <a:solidFill>
                  <a:srgbClr val="D812CA"/>
                </a:solidFill>
              </a:rPr>
              <a:t> </a:t>
            </a:r>
            <a:r>
              <a:rPr lang="sk-SK" b="1" dirty="0" smtClean="0">
                <a:solidFill>
                  <a:srgbClr val="D812CA"/>
                </a:solidFill>
              </a:rPr>
              <a:t>15 </a:t>
            </a:r>
            <a:r>
              <a:rPr lang="sk-SK" b="1" dirty="0" err="1">
                <a:solidFill>
                  <a:srgbClr val="D812CA"/>
                </a:solidFill>
              </a:rPr>
              <a:t>csillagot</a:t>
            </a:r>
            <a:r>
              <a:rPr lang="sk-SK" b="1" dirty="0">
                <a:solidFill>
                  <a:srgbClr val="D812CA"/>
                </a:solidFill>
              </a:rPr>
              <a:t> 3 </a:t>
            </a:r>
            <a:r>
              <a:rPr lang="sk-SK" b="1" dirty="0" err="1">
                <a:solidFill>
                  <a:srgbClr val="D812CA"/>
                </a:solidFill>
              </a:rPr>
              <a:t>részre</a:t>
            </a:r>
            <a:r>
              <a:rPr lang="sk-SK" b="1" dirty="0">
                <a:solidFill>
                  <a:srgbClr val="D812CA"/>
                </a:solidFill>
              </a:rPr>
              <a:t>!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2842" y="222314"/>
            <a:ext cx="6352536" cy="4808273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637241" y="4828436"/>
            <a:ext cx="63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200" b="1" dirty="0" err="1">
                <a:solidFill>
                  <a:srgbClr val="400200"/>
                </a:solidFill>
                <a:latin typeface="Open Sans"/>
              </a:rPr>
              <a:t>Hány</a:t>
            </a:r>
            <a:r>
              <a:rPr lang="sk-SK" sz="3200" b="1" dirty="0">
                <a:solidFill>
                  <a:srgbClr val="400200"/>
                </a:solidFill>
                <a:latin typeface="Open Sans"/>
              </a:rPr>
              <a:t> </a:t>
            </a:r>
            <a:r>
              <a:rPr lang="sk-SK" sz="3200" b="1" dirty="0" err="1">
                <a:solidFill>
                  <a:srgbClr val="400200"/>
                </a:solidFill>
                <a:latin typeface="Open Sans"/>
              </a:rPr>
              <a:t>csillag</a:t>
            </a:r>
            <a:r>
              <a:rPr lang="sk-SK" sz="3200" b="1" dirty="0">
                <a:solidFill>
                  <a:srgbClr val="400200"/>
                </a:solidFill>
                <a:latin typeface="Open Sans"/>
              </a:rPr>
              <a:t> </a:t>
            </a:r>
            <a:r>
              <a:rPr lang="sk-SK" sz="3200" b="1" dirty="0" err="1">
                <a:solidFill>
                  <a:srgbClr val="400200"/>
                </a:solidFill>
                <a:latin typeface="Open Sans"/>
              </a:rPr>
              <a:t>lesz</a:t>
            </a:r>
            <a:r>
              <a:rPr lang="sk-SK" sz="3200" b="1" dirty="0">
                <a:solidFill>
                  <a:srgbClr val="400200"/>
                </a:solidFill>
                <a:latin typeface="Open Sans"/>
              </a:rPr>
              <a:t> </a:t>
            </a:r>
            <a:r>
              <a:rPr lang="sk-SK" sz="3200" b="1" dirty="0" err="1">
                <a:solidFill>
                  <a:srgbClr val="400200"/>
                </a:solidFill>
                <a:latin typeface="Open Sans"/>
              </a:rPr>
              <a:t>egy</a:t>
            </a:r>
            <a:r>
              <a:rPr lang="sk-SK" sz="3200" b="1" dirty="0">
                <a:solidFill>
                  <a:srgbClr val="400200"/>
                </a:solidFill>
                <a:latin typeface="Open Sans"/>
              </a:rPr>
              <a:t> </a:t>
            </a:r>
            <a:r>
              <a:rPr lang="sk-SK" sz="3200" b="1" dirty="0" err="1">
                <a:solidFill>
                  <a:srgbClr val="400200"/>
                </a:solidFill>
                <a:latin typeface="Open Sans"/>
              </a:rPr>
              <a:t>részben</a:t>
            </a:r>
            <a:r>
              <a:rPr lang="sk-SK" sz="3200" b="1" dirty="0">
                <a:solidFill>
                  <a:srgbClr val="400200"/>
                </a:solidFill>
                <a:latin typeface="Open Sans"/>
              </a:rPr>
              <a:t>? 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244509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>
                <a:solidFill>
                  <a:srgbClr val="D812CA"/>
                </a:solidFill>
              </a:rPr>
              <a:t>Úgy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is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mondhatjuk</a:t>
            </a:r>
            <a:r>
              <a:rPr lang="sk-SK" b="1" dirty="0">
                <a:solidFill>
                  <a:srgbClr val="D812CA"/>
                </a:solidFill>
              </a:rPr>
              <a:t>, </a:t>
            </a:r>
            <a:r>
              <a:rPr lang="sk-SK" b="1" dirty="0" err="1">
                <a:solidFill>
                  <a:srgbClr val="D812CA"/>
                </a:solidFill>
              </a:rPr>
              <a:t>hogy</a:t>
            </a:r>
            <a:r>
              <a:rPr lang="sk-SK" b="1" dirty="0">
                <a:solidFill>
                  <a:srgbClr val="D812CA"/>
                </a:solidFill>
              </a:rPr>
              <a:t> 15-nek </a:t>
            </a:r>
            <a:r>
              <a:rPr lang="sk-SK" b="1" dirty="0" err="1">
                <a:solidFill>
                  <a:srgbClr val="D812CA"/>
                </a:solidFill>
              </a:rPr>
              <a:t>az</a:t>
            </a:r>
            <a:r>
              <a:rPr lang="sk-SK" b="1" dirty="0">
                <a:solidFill>
                  <a:srgbClr val="D812CA"/>
                </a:solidFill>
              </a:rPr>
              <a:t> 1 </a:t>
            </a:r>
            <a:r>
              <a:rPr lang="sk-SK" b="1" dirty="0" err="1">
                <a:solidFill>
                  <a:srgbClr val="D812CA"/>
                </a:solidFill>
              </a:rPr>
              <a:t>harmad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része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az</a:t>
            </a:r>
            <a:r>
              <a:rPr lang="sk-SK" b="1" dirty="0">
                <a:solidFill>
                  <a:srgbClr val="D812CA"/>
                </a:solidFill>
              </a:rPr>
              <a:t> 5.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6659" y="40080"/>
            <a:ext cx="7652208" cy="568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2766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k-SK" sz="4000" b="1" dirty="0" err="1">
                <a:solidFill>
                  <a:srgbClr val="D812CA"/>
                </a:solidFill>
              </a:rPr>
              <a:t>Ossz</a:t>
            </a:r>
            <a:r>
              <a:rPr lang="sk-SK" sz="4000" b="1" dirty="0">
                <a:solidFill>
                  <a:srgbClr val="D812CA"/>
                </a:solidFill>
              </a:rPr>
              <a:t> </a:t>
            </a:r>
            <a:r>
              <a:rPr lang="sk-SK" sz="4000" b="1" dirty="0" err="1">
                <a:solidFill>
                  <a:srgbClr val="D812CA"/>
                </a:solidFill>
              </a:rPr>
              <a:t>el</a:t>
            </a:r>
            <a:r>
              <a:rPr lang="sk-SK" sz="4000" b="1" dirty="0">
                <a:solidFill>
                  <a:srgbClr val="D812CA"/>
                </a:solidFill>
              </a:rPr>
              <a:t> 8 </a:t>
            </a:r>
            <a:r>
              <a:rPr lang="sk-SK" sz="4000" b="1" dirty="0" err="1">
                <a:solidFill>
                  <a:srgbClr val="D812CA"/>
                </a:solidFill>
              </a:rPr>
              <a:t>szívet</a:t>
            </a:r>
            <a:r>
              <a:rPr lang="sk-SK" sz="4000" b="1" dirty="0">
                <a:solidFill>
                  <a:srgbClr val="D812CA"/>
                </a:solidFill>
              </a:rPr>
              <a:t> 2 </a:t>
            </a:r>
            <a:r>
              <a:rPr lang="sk-SK" sz="4000" b="1" dirty="0" err="1">
                <a:solidFill>
                  <a:srgbClr val="D812CA"/>
                </a:solidFill>
              </a:rPr>
              <a:t>részre</a:t>
            </a:r>
            <a:r>
              <a:rPr lang="sk-SK" sz="4000" b="1" dirty="0">
                <a:solidFill>
                  <a:srgbClr val="D812CA"/>
                </a:solidFill>
              </a:rPr>
              <a:t>!</a:t>
            </a:r>
            <a:endParaRPr lang="sk-SK" sz="4000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578" y="852523"/>
            <a:ext cx="6291402" cy="503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80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>
                <a:solidFill>
                  <a:srgbClr val="D812CA"/>
                </a:solidFill>
              </a:rPr>
              <a:t>Jól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gondoltad</a:t>
            </a:r>
            <a:r>
              <a:rPr lang="sk-SK" b="1" dirty="0">
                <a:solidFill>
                  <a:srgbClr val="D812CA"/>
                </a:solidFill>
              </a:rPr>
              <a:t>, 8-nak </a:t>
            </a:r>
            <a:r>
              <a:rPr lang="sk-SK" b="1" dirty="0" err="1">
                <a:solidFill>
                  <a:srgbClr val="D812CA"/>
                </a:solidFill>
              </a:rPr>
              <a:t>az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smtClean="0">
                <a:solidFill>
                  <a:srgbClr val="D812CA"/>
                </a:solidFill>
              </a:rPr>
              <a:t>           1 </a:t>
            </a:r>
            <a:r>
              <a:rPr lang="sk-SK" b="1" dirty="0" err="1">
                <a:solidFill>
                  <a:srgbClr val="D812CA"/>
                </a:solidFill>
              </a:rPr>
              <a:t>kettede</a:t>
            </a:r>
            <a:r>
              <a:rPr lang="sk-SK" b="1" dirty="0">
                <a:solidFill>
                  <a:srgbClr val="D812CA"/>
                </a:solidFill>
              </a:rPr>
              <a:t> = 4</a:t>
            </a:r>
            <a:br>
              <a:rPr lang="sk-SK" b="1" dirty="0">
                <a:solidFill>
                  <a:srgbClr val="D812CA"/>
                </a:solidFill>
              </a:rPr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3972" y="182822"/>
            <a:ext cx="7064135" cy="56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48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 smtClean="0">
                <a:solidFill>
                  <a:srgbClr val="D812CA"/>
                </a:solidFill>
              </a:rPr>
              <a:t>Mit</a:t>
            </a:r>
            <a:r>
              <a:rPr lang="sk-SK" b="1" dirty="0" smtClean="0">
                <a:solidFill>
                  <a:srgbClr val="D812CA"/>
                </a:solidFill>
              </a:rPr>
              <a:t> </a:t>
            </a:r>
            <a:r>
              <a:rPr lang="sk-SK" b="1" dirty="0" err="1" smtClean="0">
                <a:solidFill>
                  <a:srgbClr val="D812CA"/>
                </a:solidFill>
              </a:rPr>
              <a:t>jelent</a:t>
            </a:r>
            <a:r>
              <a:rPr lang="sk-SK" b="1" dirty="0" smtClean="0">
                <a:solidFill>
                  <a:srgbClr val="D812CA"/>
                </a:solidFill>
              </a:rPr>
              <a:t> </a:t>
            </a:r>
            <a:r>
              <a:rPr lang="sk-SK" b="1" dirty="0" err="1" smtClean="0">
                <a:solidFill>
                  <a:srgbClr val="D812CA"/>
                </a:solidFill>
              </a:rPr>
              <a:t>az</a:t>
            </a:r>
            <a:r>
              <a:rPr lang="sk-SK" b="1" dirty="0" smtClean="0">
                <a:solidFill>
                  <a:srgbClr val="D812CA"/>
                </a:solidFill>
              </a:rPr>
              <a:t> </a:t>
            </a:r>
            <a:r>
              <a:rPr lang="sk-SK" b="1" dirty="0" err="1" smtClean="0">
                <a:solidFill>
                  <a:srgbClr val="D812CA"/>
                </a:solidFill>
              </a:rPr>
              <a:t>egész</a:t>
            </a:r>
            <a:r>
              <a:rPr lang="sk-SK" b="1" dirty="0" smtClean="0">
                <a:solidFill>
                  <a:srgbClr val="D812CA"/>
                </a:solidFill>
              </a:rPr>
              <a:t>?</a:t>
            </a:r>
            <a:endParaRPr lang="sk-SK" b="1" dirty="0">
              <a:solidFill>
                <a:srgbClr val="D812CA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b="1" dirty="0" err="1">
                <a:solidFill>
                  <a:schemeClr val="tx1"/>
                </a:solidFill>
                <a:latin typeface="Open Sans"/>
              </a:rPr>
              <a:t>Az</a:t>
            </a:r>
            <a:r>
              <a:rPr lang="sk-SK" b="1" dirty="0">
                <a:solidFill>
                  <a:schemeClr val="tx1"/>
                </a:solidFill>
                <a:latin typeface="Open Sans"/>
              </a:rPr>
              <a:t> </a:t>
            </a:r>
            <a:r>
              <a:rPr lang="sk-SK" b="1" dirty="0" err="1">
                <a:solidFill>
                  <a:srgbClr val="00B050"/>
                </a:solidFill>
                <a:latin typeface="Open Sans"/>
              </a:rPr>
              <a:t>egész</a:t>
            </a:r>
            <a:r>
              <a:rPr lang="sk-SK" b="1" dirty="0">
                <a:solidFill>
                  <a:schemeClr val="tx1"/>
                </a:solidFill>
                <a:latin typeface="Open Sans"/>
              </a:rPr>
              <a:t> </a:t>
            </a:r>
            <a:r>
              <a:rPr lang="sk-SK" b="1" dirty="0" err="1">
                <a:solidFill>
                  <a:schemeClr val="tx1"/>
                </a:solidFill>
                <a:latin typeface="Open Sans"/>
              </a:rPr>
              <a:t>azt</a:t>
            </a:r>
            <a:r>
              <a:rPr lang="sk-SK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sk-SK" b="1" dirty="0" err="1">
                <a:solidFill>
                  <a:schemeClr val="tx1"/>
                </a:solidFill>
                <a:latin typeface="Open Sans"/>
              </a:rPr>
              <a:t>jelenti</a:t>
            </a:r>
            <a:r>
              <a:rPr lang="sk-SK" b="1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sk-SK" b="1" dirty="0" err="1">
                <a:solidFill>
                  <a:schemeClr val="tx1"/>
                </a:solidFill>
                <a:latin typeface="Open Sans"/>
              </a:rPr>
              <a:t>hogy</a:t>
            </a:r>
            <a:r>
              <a:rPr lang="sk-SK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sk-SK" b="1" dirty="0" err="1">
                <a:solidFill>
                  <a:schemeClr val="tx1"/>
                </a:solidFill>
                <a:latin typeface="Open Sans"/>
              </a:rPr>
              <a:t>nem</a:t>
            </a:r>
            <a:r>
              <a:rPr lang="sk-SK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sk-SK" b="1" dirty="0" err="1">
                <a:solidFill>
                  <a:schemeClr val="tx1"/>
                </a:solidFill>
                <a:latin typeface="Open Sans"/>
              </a:rPr>
              <a:t>hiányzik</a:t>
            </a:r>
            <a:r>
              <a:rPr lang="sk-SK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sk-SK" b="1" dirty="0" err="1">
                <a:solidFill>
                  <a:schemeClr val="tx1"/>
                </a:solidFill>
                <a:latin typeface="Open Sans"/>
              </a:rPr>
              <a:t>belőle</a:t>
            </a:r>
            <a:r>
              <a:rPr lang="sk-SK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sk-SK" b="1" dirty="0" err="1">
                <a:solidFill>
                  <a:schemeClr val="tx1"/>
                </a:solidFill>
                <a:latin typeface="Open Sans"/>
              </a:rPr>
              <a:t>semmi</a:t>
            </a:r>
            <a:r>
              <a:rPr lang="sk-SK" b="1" dirty="0">
                <a:solidFill>
                  <a:schemeClr val="tx1"/>
                </a:solidFill>
                <a:latin typeface="Open Sans"/>
              </a:rPr>
              <a:t>.</a:t>
            </a:r>
          </a:p>
          <a:p>
            <a:pPr algn="ctr"/>
            <a:r>
              <a:rPr lang="sk-SK" b="1" dirty="0" err="1">
                <a:solidFill>
                  <a:schemeClr val="tx1"/>
                </a:solidFill>
                <a:latin typeface="Open Sans"/>
              </a:rPr>
              <a:t>Ez</a:t>
            </a:r>
            <a:r>
              <a:rPr lang="sk-SK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sk-SK" b="1" dirty="0" err="1">
                <a:solidFill>
                  <a:schemeClr val="tx1"/>
                </a:solidFill>
                <a:latin typeface="Open Sans"/>
              </a:rPr>
              <a:t>egy</a:t>
            </a:r>
            <a:r>
              <a:rPr lang="sk-SK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sk-SK" b="1" dirty="0" err="1">
                <a:solidFill>
                  <a:schemeClr val="tx1"/>
                </a:solidFill>
                <a:latin typeface="Open Sans"/>
              </a:rPr>
              <a:t>egész</a:t>
            </a:r>
            <a:r>
              <a:rPr lang="sk-SK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sk-SK" b="1" dirty="0" err="1">
                <a:solidFill>
                  <a:schemeClr val="tx1"/>
                </a:solidFill>
                <a:latin typeface="Open Sans"/>
              </a:rPr>
              <a:t>paradicsom</a:t>
            </a:r>
            <a:r>
              <a:rPr lang="sk-SK" b="1" dirty="0" smtClean="0">
                <a:solidFill>
                  <a:schemeClr val="tx1"/>
                </a:solidFill>
                <a:latin typeface="Open Sans"/>
              </a:rPr>
              <a:t>.</a:t>
            </a:r>
          </a:p>
          <a:p>
            <a:pPr algn="ctr"/>
            <a:endParaRPr lang="sk-SK" b="1" dirty="0">
              <a:solidFill>
                <a:srgbClr val="000A3B"/>
              </a:solidFill>
              <a:latin typeface="Open Sans"/>
            </a:endParaRPr>
          </a:p>
          <a:p>
            <a:pPr algn="ctr"/>
            <a:endParaRPr lang="sk-SK" b="1" dirty="0" smtClean="0">
              <a:solidFill>
                <a:srgbClr val="000A3B"/>
              </a:solidFill>
              <a:latin typeface="Open Sans"/>
            </a:endParaRPr>
          </a:p>
          <a:p>
            <a:pPr algn="ctr"/>
            <a:endParaRPr lang="sk-SK" b="1" dirty="0">
              <a:solidFill>
                <a:srgbClr val="000A3B"/>
              </a:solidFill>
              <a:latin typeface="Open Sans"/>
            </a:endParaRPr>
          </a:p>
          <a:p>
            <a:pPr algn="ctr"/>
            <a:endParaRPr lang="sk-SK" b="1" dirty="0" smtClean="0">
              <a:solidFill>
                <a:srgbClr val="000A3B"/>
              </a:solidFill>
              <a:latin typeface="Open Sans"/>
            </a:endParaRPr>
          </a:p>
          <a:p>
            <a:pPr algn="ctr"/>
            <a:endParaRPr lang="sk-SK" b="1" dirty="0">
              <a:solidFill>
                <a:srgbClr val="000A3B"/>
              </a:solidFill>
              <a:latin typeface="Open Sans"/>
            </a:endParaRPr>
          </a:p>
          <a:p>
            <a:pPr algn="ctr"/>
            <a:endParaRPr lang="sk-SK" b="1" dirty="0" smtClean="0">
              <a:solidFill>
                <a:srgbClr val="000A3B"/>
              </a:solidFill>
              <a:latin typeface="Open Sans"/>
            </a:endParaRPr>
          </a:p>
          <a:p>
            <a:pPr algn="ctr"/>
            <a:endParaRPr lang="sk-SK" b="1" dirty="0">
              <a:solidFill>
                <a:srgbClr val="000A3B"/>
              </a:solidFill>
              <a:latin typeface="Open Sans"/>
            </a:endParaRPr>
          </a:p>
          <a:p>
            <a:pPr algn="ctr"/>
            <a:endParaRPr lang="sk-SK" b="1" dirty="0">
              <a:solidFill>
                <a:srgbClr val="000A3B"/>
              </a:solidFill>
              <a:latin typeface="Open Sans"/>
            </a:endParaRPr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587" y="2150730"/>
            <a:ext cx="5799785" cy="3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910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 smtClean="0">
                <a:solidFill>
                  <a:srgbClr val="D812CA"/>
                </a:solidFill>
              </a:rPr>
              <a:t>Mennyi</a:t>
            </a:r>
            <a:r>
              <a:rPr lang="sk-SK" b="1" dirty="0" smtClean="0">
                <a:solidFill>
                  <a:srgbClr val="D812CA"/>
                </a:solidFill>
              </a:rPr>
              <a:t>          12-nek </a:t>
            </a:r>
            <a:r>
              <a:rPr lang="sk-SK" b="1" dirty="0" err="1">
                <a:solidFill>
                  <a:srgbClr val="D812CA"/>
                </a:solidFill>
              </a:rPr>
              <a:t>az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smtClean="0">
                <a:solidFill>
                  <a:srgbClr val="D812CA"/>
                </a:solidFill>
              </a:rPr>
              <a:t>         1 </a:t>
            </a:r>
            <a:r>
              <a:rPr lang="sk-SK" b="1" dirty="0" err="1">
                <a:solidFill>
                  <a:srgbClr val="D812CA"/>
                </a:solidFill>
              </a:rPr>
              <a:t>negyede</a:t>
            </a:r>
            <a:r>
              <a:rPr lang="sk-SK" b="1" dirty="0">
                <a:solidFill>
                  <a:srgbClr val="D812CA"/>
                </a:solidFill>
              </a:rPr>
              <a:t>?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245" y="296795"/>
            <a:ext cx="6780769" cy="56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887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rgbClr val="D812CA"/>
                </a:solidFill>
              </a:rPr>
              <a:t>12 / 4 = </a:t>
            </a:r>
            <a:r>
              <a:rPr lang="sk-SK" sz="4800" b="1" dirty="0" smtClean="0">
                <a:solidFill>
                  <a:srgbClr val="D812CA"/>
                </a:solidFill>
              </a:rPr>
              <a:t>3</a:t>
            </a:r>
            <a:endParaRPr lang="sk-SK" sz="4800" dirty="0">
              <a:solidFill>
                <a:srgbClr val="D812CA"/>
              </a:solidFill>
            </a:endParaRPr>
          </a:p>
        </p:txBody>
      </p:sp>
      <p:pic>
        <p:nvPicPr>
          <p:cNvPr id="3074" name="Picture 2" descr="http://www.fejlesztelek.hu/matek/harmadik/oktato/tort4/kep/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0566" y="467665"/>
            <a:ext cx="4085710" cy="39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881094" y="4649274"/>
            <a:ext cx="6579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DF0002"/>
                </a:solidFill>
                <a:latin typeface="Open Sans"/>
              </a:rPr>
              <a:t>12-nek </a:t>
            </a:r>
            <a:r>
              <a:rPr lang="sk-SK" sz="3200" b="1" dirty="0" err="1">
                <a:solidFill>
                  <a:srgbClr val="DF0002"/>
                </a:solidFill>
                <a:latin typeface="Open Sans"/>
              </a:rPr>
              <a:t>az</a:t>
            </a:r>
            <a:r>
              <a:rPr lang="sk-SK" sz="3200" b="1" dirty="0">
                <a:solidFill>
                  <a:srgbClr val="DF0002"/>
                </a:solidFill>
                <a:latin typeface="Open Sans"/>
              </a:rPr>
              <a:t> 1 </a:t>
            </a:r>
            <a:r>
              <a:rPr lang="sk-SK" sz="3200" b="1" dirty="0" err="1">
                <a:solidFill>
                  <a:srgbClr val="DF0002"/>
                </a:solidFill>
                <a:latin typeface="Open Sans"/>
              </a:rPr>
              <a:t>negyed</a:t>
            </a:r>
            <a:r>
              <a:rPr lang="sk-SK" sz="3200" b="1" dirty="0">
                <a:solidFill>
                  <a:srgbClr val="DF0002"/>
                </a:solidFill>
                <a:latin typeface="Open Sans"/>
              </a:rPr>
              <a:t> </a:t>
            </a:r>
            <a:r>
              <a:rPr lang="sk-SK" sz="3200" b="1" dirty="0" err="1">
                <a:solidFill>
                  <a:srgbClr val="DF0002"/>
                </a:solidFill>
                <a:latin typeface="Open Sans"/>
              </a:rPr>
              <a:t>része</a:t>
            </a:r>
            <a:r>
              <a:rPr lang="sk-SK" sz="3200" b="1" dirty="0">
                <a:solidFill>
                  <a:srgbClr val="DF0002"/>
                </a:solidFill>
                <a:latin typeface="Open Sans"/>
              </a:rPr>
              <a:t> 3.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2608501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>
                <a:solidFill>
                  <a:srgbClr val="D812CA"/>
                </a:solidFill>
              </a:rPr>
              <a:t>Mennyi</a:t>
            </a:r>
            <a:r>
              <a:rPr lang="sk-SK" b="1" dirty="0">
                <a:solidFill>
                  <a:srgbClr val="D812CA"/>
                </a:solidFill>
              </a:rPr>
              <a:t> </a:t>
            </a:r>
            <a:r>
              <a:rPr lang="sk-SK" b="1" dirty="0" smtClean="0">
                <a:solidFill>
                  <a:srgbClr val="D812CA"/>
                </a:solidFill>
              </a:rPr>
              <a:t>             12-nek </a:t>
            </a:r>
            <a:r>
              <a:rPr lang="sk-SK" b="1" dirty="0">
                <a:solidFill>
                  <a:srgbClr val="D812CA"/>
                </a:solidFill>
              </a:rPr>
              <a:t>a </a:t>
            </a:r>
            <a:r>
              <a:rPr lang="sk-SK" b="1" dirty="0" smtClean="0">
                <a:solidFill>
                  <a:srgbClr val="D812CA"/>
                </a:solidFill>
              </a:rPr>
              <a:t>                  2 </a:t>
            </a:r>
            <a:r>
              <a:rPr lang="sk-SK" b="1" dirty="0" err="1">
                <a:solidFill>
                  <a:srgbClr val="D812CA"/>
                </a:solidFill>
              </a:rPr>
              <a:t>negyede</a:t>
            </a:r>
            <a:r>
              <a:rPr lang="sk-SK" b="1" dirty="0">
                <a:solidFill>
                  <a:srgbClr val="D812CA"/>
                </a:solidFill>
              </a:rPr>
              <a:t>?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4195" y="248723"/>
            <a:ext cx="3684140" cy="355341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57" y="248723"/>
            <a:ext cx="3773107" cy="3639223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4524375" y="368200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800" b="1" dirty="0">
                <a:solidFill>
                  <a:srgbClr val="400200"/>
                </a:solidFill>
                <a:latin typeface="Open Sans"/>
              </a:rPr>
              <a:t>Már </a:t>
            </a:r>
            <a:r>
              <a:rPr lang="sk-SK" sz="2800" b="1" dirty="0" err="1">
                <a:solidFill>
                  <a:srgbClr val="400200"/>
                </a:solidFill>
                <a:latin typeface="Open Sans"/>
              </a:rPr>
              <a:t>tudjuk</a:t>
            </a:r>
            <a:r>
              <a:rPr lang="sk-SK" sz="2800" b="1" dirty="0">
                <a:solidFill>
                  <a:srgbClr val="400200"/>
                </a:solidFill>
                <a:latin typeface="Open Sans"/>
              </a:rPr>
              <a:t>, </a:t>
            </a:r>
            <a:r>
              <a:rPr lang="sk-SK" sz="2800" b="1" dirty="0" err="1">
                <a:solidFill>
                  <a:srgbClr val="400200"/>
                </a:solidFill>
                <a:latin typeface="Open Sans"/>
              </a:rPr>
              <a:t>hogy</a:t>
            </a:r>
            <a:endParaRPr lang="sk-SK" sz="2800" b="1" dirty="0">
              <a:solidFill>
                <a:srgbClr val="400200"/>
              </a:solidFill>
              <a:latin typeface="Open Sans"/>
            </a:endParaRPr>
          </a:p>
          <a:p>
            <a:pPr algn="ctr"/>
            <a:r>
              <a:rPr lang="sk-SK" sz="2800" b="1" dirty="0">
                <a:solidFill>
                  <a:srgbClr val="400200"/>
                </a:solidFill>
                <a:latin typeface="Open Sans"/>
              </a:rPr>
              <a:t>12 / 4 = 3</a:t>
            </a:r>
          </a:p>
          <a:p>
            <a:pPr algn="ctr"/>
            <a:r>
              <a:rPr lang="sk-SK" sz="2800" b="1" dirty="0">
                <a:solidFill>
                  <a:srgbClr val="400200"/>
                </a:solidFill>
                <a:latin typeface="Open Sans"/>
              </a:rPr>
              <a:t>12-nek </a:t>
            </a:r>
            <a:r>
              <a:rPr lang="sk-SK" sz="2800" b="1" dirty="0" err="1">
                <a:solidFill>
                  <a:srgbClr val="400200"/>
                </a:solidFill>
                <a:latin typeface="Open Sans"/>
              </a:rPr>
              <a:t>az</a:t>
            </a:r>
            <a:r>
              <a:rPr lang="sk-SK" sz="2800" b="1" dirty="0">
                <a:solidFill>
                  <a:srgbClr val="400200"/>
                </a:solidFill>
                <a:latin typeface="Open Sans"/>
              </a:rPr>
              <a:t> 1 </a:t>
            </a:r>
            <a:r>
              <a:rPr lang="sk-SK" sz="2800" b="1" dirty="0" err="1">
                <a:solidFill>
                  <a:srgbClr val="400200"/>
                </a:solidFill>
                <a:latin typeface="Open Sans"/>
              </a:rPr>
              <a:t>negyed</a:t>
            </a:r>
            <a:r>
              <a:rPr lang="sk-SK" sz="2800" b="1" dirty="0">
                <a:solidFill>
                  <a:srgbClr val="400200"/>
                </a:solidFill>
                <a:latin typeface="Open Sans"/>
              </a:rPr>
              <a:t> </a:t>
            </a:r>
            <a:r>
              <a:rPr lang="sk-SK" sz="2800" b="1" dirty="0" err="1">
                <a:solidFill>
                  <a:srgbClr val="400200"/>
                </a:solidFill>
                <a:latin typeface="Open Sans"/>
              </a:rPr>
              <a:t>része</a:t>
            </a:r>
            <a:r>
              <a:rPr lang="sk-SK" sz="2800" b="1" dirty="0">
                <a:solidFill>
                  <a:srgbClr val="400200"/>
                </a:solidFill>
                <a:latin typeface="Open Sans"/>
              </a:rPr>
              <a:t>: 3</a:t>
            </a:r>
          </a:p>
          <a:p>
            <a:pPr algn="ctr"/>
            <a:r>
              <a:rPr lang="sk-SK" sz="2800" b="1" dirty="0">
                <a:solidFill>
                  <a:srgbClr val="400200"/>
                </a:solidFill>
                <a:latin typeface="Open Sans"/>
              </a:rPr>
              <a:t>3 * 2 = 6</a:t>
            </a:r>
          </a:p>
          <a:p>
            <a:pPr algn="ctr"/>
            <a:r>
              <a:rPr lang="sk-SK" sz="2800" b="1" dirty="0">
                <a:solidFill>
                  <a:srgbClr val="400200"/>
                </a:solidFill>
                <a:latin typeface="Open Sans"/>
              </a:rPr>
              <a:t>12-nek </a:t>
            </a:r>
            <a:r>
              <a:rPr lang="sk-SK" sz="2800" b="1" dirty="0" err="1">
                <a:solidFill>
                  <a:srgbClr val="400200"/>
                </a:solidFill>
                <a:latin typeface="Open Sans"/>
              </a:rPr>
              <a:t>az</a:t>
            </a:r>
            <a:r>
              <a:rPr lang="sk-SK" sz="2800" b="1" dirty="0">
                <a:solidFill>
                  <a:srgbClr val="400200"/>
                </a:solidFill>
                <a:latin typeface="Open Sans"/>
              </a:rPr>
              <a:t> 2 </a:t>
            </a:r>
            <a:r>
              <a:rPr lang="sk-SK" sz="2800" b="1" dirty="0" err="1">
                <a:solidFill>
                  <a:srgbClr val="400200"/>
                </a:solidFill>
                <a:latin typeface="Open Sans"/>
              </a:rPr>
              <a:t>negyed</a:t>
            </a:r>
            <a:r>
              <a:rPr lang="sk-SK" sz="2800" b="1" dirty="0">
                <a:solidFill>
                  <a:srgbClr val="400200"/>
                </a:solidFill>
                <a:latin typeface="Open Sans"/>
              </a:rPr>
              <a:t> </a:t>
            </a:r>
            <a:r>
              <a:rPr lang="sk-SK" sz="2800" b="1" dirty="0" err="1">
                <a:solidFill>
                  <a:srgbClr val="400200"/>
                </a:solidFill>
                <a:latin typeface="Open Sans"/>
              </a:rPr>
              <a:t>része</a:t>
            </a:r>
            <a:r>
              <a:rPr lang="sk-SK" sz="2800" b="1" dirty="0">
                <a:solidFill>
                  <a:srgbClr val="400200"/>
                </a:solidFill>
                <a:latin typeface="Open Sans"/>
              </a:rPr>
              <a:t>: 6</a:t>
            </a:r>
            <a:endParaRPr lang="sk-SK" sz="2800" b="1" i="0" dirty="0">
              <a:solidFill>
                <a:srgbClr val="4002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91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>
                <a:solidFill>
                  <a:srgbClr val="D812CA"/>
                </a:solidFill>
              </a:rPr>
              <a:t>Mennyi</a:t>
            </a:r>
            <a:r>
              <a:rPr lang="sk-SK" b="1" dirty="0">
                <a:solidFill>
                  <a:srgbClr val="D812CA"/>
                </a:solidFill>
              </a:rPr>
              <a:t> </a:t>
            </a:r>
            <a:r>
              <a:rPr lang="sk-SK" b="1" dirty="0" smtClean="0">
                <a:solidFill>
                  <a:srgbClr val="D812CA"/>
                </a:solidFill>
              </a:rPr>
              <a:t>              12-nek </a:t>
            </a:r>
            <a:r>
              <a:rPr lang="sk-SK" b="1" dirty="0">
                <a:solidFill>
                  <a:srgbClr val="D812CA"/>
                </a:solidFill>
              </a:rPr>
              <a:t>a </a:t>
            </a:r>
            <a:r>
              <a:rPr lang="sk-SK" b="1" dirty="0" smtClean="0">
                <a:solidFill>
                  <a:srgbClr val="D812CA"/>
                </a:solidFill>
              </a:rPr>
              <a:t>            3 </a:t>
            </a:r>
            <a:r>
              <a:rPr lang="sk-SK" b="1" dirty="0" err="1">
                <a:solidFill>
                  <a:srgbClr val="D812CA"/>
                </a:solidFill>
              </a:rPr>
              <a:t>negyede</a:t>
            </a:r>
            <a:r>
              <a:rPr lang="sk-SK" b="1" dirty="0">
                <a:solidFill>
                  <a:srgbClr val="D812CA"/>
                </a:solidFill>
              </a:rPr>
              <a:t>?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1624" y="260520"/>
            <a:ext cx="4162984" cy="401526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288665" y="4275785"/>
            <a:ext cx="6053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DF0002"/>
                </a:solidFill>
                <a:latin typeface="Open Sans"/>
              </a:rPr>
              <a:t>12 / 4 = </a:t>
            </a:r>
            <a:r>
              <a:rPr lang="sk-SK" sz="2400" b="1" dirty="0" smtClean="0">
                <a:solidFill>
                  <a:srgbClr val="DF0002"/>
                </a:solidFill>
                <a:latin typeface="Open Sans"/>
              </a:rPr>
              <a:t>3</a:t>
            </a:r>
            <a:endParaRPr lang="sk-SK" sz="2400" b="1" dirty="0">
              <a:solidFill>
                <a:srgbClr val="400200"/>
              </a:solidFill>
              <a:latin typeface="Open Sans"/>
            </a:endParaRPr>
          </a:p>
          <a:p>
            <a:pPr algn="ctr"/>
            <a:r>
              <a:rPr lang="sk-SK" sz="2400" b="1" dirty="0">
                <a:solidFill>
                  <a:srgbClr val="DF0002"/>
                </a:solidFill>
                <a:latin typeface="Open Sans"/>
              </a:rPr>
              <a:t>12-nek </a:t>
            </a:r>
            <a:r>
              <a:rPr lang="sk-SK" sz="2400" b="1" dirty="0" err="1">
                <a:solidFill>
                  <a:srgbClr val="DF0002"/>
                </a:solidFill>
                <a:latin typeface="Open Sans"/>
              </a:rPr>
              <a:t>az</a:t>
            </a:r>
            <a:r>
              <a:rPr lang="sk-SK" sz="2400" b="1" dirty="0">
                <a:solidFill>
                  <a:srgbClr val="DF0002"/>
                </a:solidFill>
                <a:latin typeface="Open Sans"/>
              </a:rPr>
              <a:t> 1 </a:t>
            </a:r>
            <a:r>
              <a:rPr lang="sk-SK" sz="2400" b="1" dirty="0" err="1">
                <a:solidFill>
                  <a:srgbClr val="DF0002"/>
                </a:solidFill>
                <a:latin typeface="Open Sans"/>
              </a:rPr>
              <a:t>negyed</a:t>
            </a:r>
            <a:r>
              <a:rPr lang="sk-SK" sz="2400" b="1" dirty="0">
                <a:solidFill>
                  <a:srgbClr val="DF0002"/>
                </a:solidFill>
                <a:latin typeface="Open Sans"/>
              </a:rPr>
              <a:t> </a:t>
            </a:r>
            <a:r>
              <a:rPr lang="sk-SK" sz="2400" b="1" dirty="0" err="1">
                <a:solidFill>
                  <a:srgbClr val="DF0002"/>
                </a:solidFill>
                <a:latin typeface="Open Sans"/>
              </a:rPr>
              <a:t>része</a:t>
            </a:r>
            <a:r>
              <a:rPr lang="sk-SK" sz="2400" b="1" dirty="0">
                <a:solidFill>
                  <a:srgbClr val="DF0002"/>
                </a:solidFill>
                <a:latin typeface="Open Sans"/>
              </a:rPr>
              <a:t> </a:t>
            </a:r>
            <a:r>
              <a:rPr lang="sk-SK" sz="2400" b="1" dirty="0" smtClean="0">
                <a:solidFill>
                  <a:srgbClr val="DF0002"/>
                </a:solidFill>
                <a:latin typeface="Open Sans"/>
              </a:rPr>
              <a:t>3</a:t>
            </a:r>
          </a:p>
          <a:p>
            <a:pPr algn="ctr"/>
            <a:endParaRPr lang="sk-SK" sz="2400" b="1" dirty="0" smtClean="0">
              <a:solidFill>
                <a:srgbClr val="DF0002"/>
              </a:solidFill>
              <a:latin typeface="Open Sans"/>
            </a:endParaRPr>
          </a:p>
          <a:p>
            <a:pPr algn="ctr"/>
            <a:r>
              <a:rPr lang="sk-SK" sz="2400" b="1" dirty="0" smtClean="0">
                <a:solidFill>
                  <a:srgbClr val="DF0002"/>
                </a:solidFill>
                <a:latin typeface="Open Sans"/>
              </a:rPr>
              <a:t>3*3=9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  <a:latin typeface="Open Sans"/>
              </a:rPr>
              <a:t>12-nek </a:t>
            </a:r>
            <a:r>
              <a:rPr lang="sk-SK" sz="2400" b="1" dirty="0" err="1">
                <a:solidFill>
                  <a:srgbClr val="FF0000"/>
                </a:solidFill>
                <a:latin typeface="Open Sans"/>
              </a:rPr>
              <a:t>az</a:t>
            </a:r>
            <a:r>
              <a:rPr lang="sk-SK" sz="2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sk-SK" sz="2400" b="1" dirty="0" smtClean="0">
                <a:solidFill>
                  <a:srgbClr val="FF0000"/>
                </a:solidFill>
                <a:latin typeface="Open Sans"/>
              </a:rPr>
              <a:t>3 </a:t>
            </a:r>
            <a:r>
              <a:rPr lang="sk-SK" sz="2400" b="1" dirty="0" err="1">
                <a:solidFill>
                  <a:srgbClr val="FF0000"/>
                </a:solidFill>
                <a:latin typeface="Open Sans"/>
              </a:rPr>
              <a:t>negyed</a:t>
            </a:r>
            <a:r>
              <a:rPr lang="sk-SK" sz="2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sk-SK" sz="2400" b="1" dirty="0" err="1">
                <a:solidFill>
                  <a:srgbClr val="FF0000"/>
                </a:solidFill>
                <a:latin typeface="Open Sans"/>
              </a:rPr>
              <a:t>része</a:t>
            </a:r>
            <a:r>
              <a:rPr lang="sk-SK" sz="2400" b="1" dirty="0">
                <a:solidFill>
                  <a:srgbClr val="FF0000"/>
                </a:solidFill>
                <a:latin typeface="Open Sans"/>
              </a:rPr>
              <a:t>: </a:t>
            </a:r>
            <a:r>
              <a:rPr lang="sk-SK" sz="2400" b="1" dirty="0" smtClean="0">
                <a:solidFill>
                  <a:srgbClr val="FF0000"/>
                </a:solidFill>
                <a:latin typeface="Open Sans"/>
              </a:rPr>
              <a:t>9</a:t>
            </a:r>
            <a:endParaRPr lang="sk-SK" sz="2400" b="1" dirty="0">
              <a:solidFill>
                <a:srgbClr val="FF0000"/>
              </a:solidFill>
              <a:latin typeface="Open Sans"/>
            </a:endParaRPr>
          </a:p>
          <a:p>
            <a:pPr algn="ctr"/>
            <a:endParaRPr lang="sk-SK" sz="2400" b="1" i="0" dirty="0">
              <a:solidFill>
                <a:srgbClr val="4002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492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 smtClean="0">
                <a:solidFill>
                  <a:srgbClr val="D812CA"/>
                </a:solidFill>
              </a:rPr>
              <a:t>Mennyi</a:t>
            </a:r>
            <a:r>
              <a:rPr lang="sk-SK" b="1" dirty="0" smtClean="0">
                <a:solidFill>
                  <a:srgbClr val="D812CA"/>
                </a:solidFill>
              </a:rPr>
              <a:t>          18-nak </a:t>
            </a:r>
            <a:r>
              <a:rPr lang="sk-SK" b="1" dirty="0">
                <a:solidFill>
                  <a:srgbClr val="D812CA"/>
                </a:solidFill>
              </a:rPr>
              <a:t>a </a:t>
            </a:r>
            <a:r>
              <a:rPr lang="sk-SK" b="1" dirty="0" smtClean="0">
                <a:solidFill>
                  <a:srgbClr val="D812CA"/>
                </a:solidFill>
              </a:rPr>
              <a:t>          2 </a:t>
            </a:r>
            <a:r>
              <a:rPr lang="sk-SK" b="1" dirty="0" err="1">
                <a:solidFill>
                  <a:srgbClr val="D812CA"/>
                </a:solidFill>
              </a:rPr>
              <a:t>hatoda</a:t>
            </a:r>
            <a:r>
              <a:rPr lang="sk-SK" b="1" dirty="0">
                <a:solidFill>
                  <a:srgbClr val="D812CA"/>
                </a:solidFill>
              </a:rPr>
              <a:t>?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7890" y="259810"/>
            <a:ext cx="3562350" cy="221932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3547169" y="2452568"/>
            <a:ext cx="7790915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 err="1">
                <a:solidFill>
                  <a:srgbClr val="FF0000"/>
                </a:solidFill>
                <a:latin typeface="Open Sans"/>
              </a:rPr>
              <a:t>Először</a:t>
            </a:r>
            <a:r>
              <a:rPr lang="sk-SK" sz="32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sk-SK" sz="3200" b="1" dirty="0" err="1">
                <a:solidFill>
                  <a:srgbClr val="FF0000"/>
                </a:solidFill>
                <a:latin typeface="Open Sans"/>
              </a:rPr>
              <a:t>kiszámolom</a:t>
            </a:r>
            <a:r>
              <a:rPr lang="sk-SK" sz="32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sk-SK" sz="3200" b="1" dirty="0" err="1">
                <a:solidFill>
                  <a:srgbClr val="FF0000"/>
                </a:solidFill>
                <a:latin typeface="Open Sans"/>
              </a:rPr>
              <a:t>az</a:t>
            </a:r>
            <a:r>
              <a:rPr lang="sk-SK" sz="3200" b="1" dirty="0">
                <a:solidFill>
                  <a:srgbClr val="FF0000"/>
                </a:solidFill>
                <a:latin typeface="Open Sans"/>
              </a:rPr>
              <a:t> 1 </a:t>
            </a:r>
            <a:r>
              <a:rPr lang="sk-SK" sz="3200" b="1" dirty="0" err="1">
                <a:solidFill>
                  <a:srgbClr val="FF0000"/>
                </a:solidFill>
                <a:latin typeface="Open Sans"/>
              </a:rPr>
              <a:t>hatod</a:t>
            </a:r>
            <a:r>
              <a:rPr lang="sk-SK" sz="32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sk-SK" sz="3200" b="1" dirty="0" err="1" smtClean="0">
                <a:solidFill>
                  <a:srgbClr val="FF0000"/>
                </a:solidFill>
                <a:latin typeface="Open Sans"/>
              </a:rPr>
              <a:t>részét</a:t>
            </a:r>
            <a:r>
              <a:rPr lang="sk-SK" sz="3200" b="1" dirty="0" smtClean="0">
                <a:solidFill>
                  <a:srgbClr val="FF0000"/>
                </a:solidFill>
                <a:latin typeface="Open Sans"/>
              </a:rPr>
              <a:t>: </a:t>
            </a:r>
          </a:p>
          <a:p>
            <a:pPr algn="ctr"/>
            <a:r>
              <a:rPr lang="sk-SK" sz="3200" b="1" dirty="0" smtClean="0">
                <a:solidFill>
                  <a:srgbClr val="FF0000"/>
                </a:solidFill>
                <a:latin typeface="Open Sans"/>
              </a:rPr>
              <a:t>18/6=3</a:t>
            </a:r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890" y="3495555"/>
            <a:ext cx="3562350" cy="2352675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4472930" y="5758713"/>
            <a:ext cx="5952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  <a:latin typeface="Open Sans"/>
              </a:rPr>
              <a:t>18-nak a 2 hatod része</a:t>
            </a:r>
            <a:r>
              <a:rPr lang="pl-PL" sz="3200" b="1" dirty="0" smtClean="0">
                <a:solidFill>
                  <a:srgbClr val="FF0000"/>
                </a:solidFill>
                <a:latin typeface="Open Sans"/>
              </a:rPr>
              <a:t>: 2*3=6</a:t>
            </a:r>
            <a:r>
              <a:rPr lang="pl-PL" b="1" dirty="0">
                <a:solidFill>
                  <a:srgbClr val="FF0000"/>
                </a:solidFill>
                <a:latin typeface="Open Sans"/>
              </a:rPr>
              <a:t> 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515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D812CA"/>
                </a:solidFill>
              </a:rPr>
              <a:t>Most </a:t>
            </a:r>
            <a:r>
              <a:rPr lang="sk-SK" b="1" dirty="0" err="1">
                <a:solidFill>
                  <a:srgbClr val="D812CA"/>
                </a:solidFill>
              </a:rPr>
              <a:t>számold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ki</a:t>
            </a:r>
            <a:r>
              <a:rPr lang="sk-SK" b="1" dirty="0">
                <a:solidFill>
                  <a:srgbClr val="D812CA"/>
                </a:solidFill>
              </a:rPr>
              <a:t> a 18-nak </a:t>
            </a:r>
            <a:r>
              <a:rPr lang="sk-SK" b="1" dirty="0" smtClean="0">
                <a:solidFill>
                  <a:srgbClr val="D812CA"/>
                </a:solidFill>
              </a:rPr>
              <a:t>      a </a:t>
            </a:r>
            <a:r>
              <a:rPr lang="sk-SK" b="1" dirty="0">
                <a:solidFill>
                  <a:srgbClr val="D812CA"/>
                </a:solidFill>
              </a:rPr>
              <a:t>3 </a:t>
            </a:r>
            <a:r>
              <a:rPr lang="sk-SK" b="1" dirty="0" err="1">
                <a:solidFill>
                  <a:srgbClr val="D812CA"/>
                </a:solidFill>
              </a:rPr>
              <a:t>hatod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 smtClean="0">
                <a:solidFill>
                  <a:srgbClr val="D812CA"/>
                </a:solidFill>
              </a:rPr>
              <a:t>részét</a:t>
            </a:r>
            <a:r>
              <a:rPr lang="sk-SK" b="1" dirty="0">
                <a:solidFill>
                  <a:srgbClr val="D812CA"/>
                </a:solidFill>
              </a:rPr>
              <a:t>!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1" y="386367"/>
            <a:ext cx="6205405" cy="4098222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616721" y="4622373"/>
            <a:ext cx="496482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3200" b="1" dirty="0" err="1" smtClean="0">
                <a:solidFill>
                  <a:srgbClr val="FF0000"/>
                </a:solidFill>
                <a:latin typeface="Open Sans"/>
              </a:rPr>
              <a:t>Az</a:t>
            </a:r>
            <a:r>
              <a:rPr lang="sk-SK" sz="3200" b="1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sk-SK" sz="3200" b="1" dirty="0">
                <a:solidFill>
                  <a:srgbClr val="FF0000"/>
                </a:solidFill>
                <a:latin typeface="Open Sans"/>
              </a:rPr>
              <a:t>1 </a:t>
            </a:r>
            <a:r>
              <a:rPr lang="sk-SK" sz="3200" b="1" dirty="0" err="1">
                <a:solidFill>
                  <a:srgbClr val="FF0000"/>
                </a:solidFill>
                <a:latin typeface="Open Sans"/>
              </a:rPr>
              <a:t>hatod</a:t>
            </a:r>
            <a:r>
              <a:rPr lang="sk-SK" sz="32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sk-SK" sz="3200" b="1" dirty="0" err="1" smtClean="0">
                <a:solidFill>
                  <a:srgbClr val="FF0000"/>
                </a:solidFill>
                <a:latin typeface="Open Sans"/>
              </a:rPr>
              <a:t>része</a:t>
            </a:r>
            <a:r>
              <a:rPr lang="sk-SK" sz="3200" b="1" dirty="0" smtClean="0">
                <a:solidFill>
                  <a:srgbClr val="FF0000"/>
                </a:solidFill>
                <a:latin typeface="Open Sans"/>
              </a:rPr>
              <a:t>  </a:t>
            </a:r>
            <a:r>
              <a:rPr lang="sk-SK" sz="3200" b="1" dirty="0">
                <a:solidFill>
                  <a:srgbClr val="FF0000"/>
                </a:solidFill>
                <a:latin typeface="Open Sans"/>
              </a:rPr>
              <a:t>3 </a:t>
            </a:r>
            <a:r>
              <a:rPr lang="sk-SK" sz="3200" b="1" dirty="0" smtClean="0">
                <a:solidFill>
                  <a:srgbClr val="FF0000"/>
                </a:solidFill>
                <a:latin typeface="Open Sans"/>
              </a:rPr>
              <a:t>volt.</a:t>
            </a:r>
          </a:p>
          <a:p>
            <a:pPr algn="ctr">
              <a:lnSpc>
                <a:spcPct val="150000"/>
              </a:lnSpc>
            </a:pPr>
            <a:r>
              <a:rPr lang="sk-SK" sz="3200" b="1" dirty="0" smtClean="0">
                <a:solidFill>
                  <a:srgbClr val="FF0000"/>
                </a:solidFill>
                <a:latin typeface="Open Sans"/>
              </a:rPr>
              <a:t>A 3 </a:t>
            </a:r>
            <a:r>
              <a:rPr lang="sk-SK" sz="3200" b="1" dirty="0" err="1" smtClean="0">
                <a:solidFill>
                  <a:srgbClr val="FF0000"/>
                </a:solidFill>
                <a:latin typeface="Open Sans"/>
              </a:rPr>
              <a:t>hatod</a:t>
            </a:r>
            <a:r>
              <a:rPr lang="sk-SK" sz="3200" b="1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sk-SK" sz="3200" b="1" dirty="0" err="1" smtClean="0">
                <a:solidFill>
                  <a:srgbClr val="FF0000"/>
                </a:solidFill>
                <a:latin typeface="Open Sans"/>
              </a:rPr>
              <a:t>része</a:t>
            </a:r>
            <a:r>
              <a:rPr lang="sk-SK" sz="3200" b="1" smtClean="0">
                <a:solidFill>
                  <a:srgbClr val="FF0000"/>
                </a:solidFill>
                <a:latin typeface="Open Sans"/>
              </a:rPr>
              <a:t>: </a:t>
            </a:r>
            <a:r>
              <a:rPr lang="sk-SK" sz="3200" b="1" dirty="0" smtClean="0">
                <a:solidFill>
                  <a:srgbClr val="FF0000"/>
                </a:solidFill>
                <a:latin typeface="Open Sans"/>
              </a:rPr>
              <a:t>3*3=9.</a:t>
            </a:r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312056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 smtClean="0">
                <a:solidFill>
                  <a:srgbClr val="D812CA"/>
                </a:solidFill>
              </a:rPr>
              <a:t>Ez</a:t>
            </a:r>
            <a:r>
              <a:rPr lang="sk-SK" b="1" dirty="0" smtClean="0">
                <a:solidFill>
                  <a:srgbClr val="D812CA"/>
                </a:solidFill>
              </a:rPr>
              <a:t> </a:t>
            </a:r>
            <a:r>
              <a:rPr lang="sk-SK" b="1" dirty="0" err="1" smtClean="0">
                <a:solidFill>
                  <a:srgbClr val="D812CA"/>
                </a:solidFill>
              </a:rPr>
              <a:t>egy</a:t>
            </a:r>
            <a:r>
              <a:rPr lang="sk-SK" b="1" dirty="0" smtClean="0">
                <a:solidFill>
                  <a:srgbClr val="D812CA"/>
                </a:solidFill>
              </a:rPr>
              <a:t> </a:t>
            </a:r>
            <a:r>
              <a:rPr lang="sk-SK" b="1" dirty="0" err="1" smtClean="0">
                <a:solidFill>
                  <a:srgbClr val="D812CA"/>
                </a:solidFill>
              </a:rPr>
              <a:t>egész</a:t>
            </a:r>
            <a:r>
              <a:rPr lang="sk-SK" b="1" dirty="0" smtClean="0">
                <a:solidFill>
                  <a:srgbClr val="D812CA"/>
                </a:solidFill>
              </a:rPr>
              <a:t> </a:t>
            </a:r>
            <a:r>
              <a:rPr lang="sk-SK" b="1" dirty="0" err="1" smtClean="0">
                <a:solidFill>
                  <a:srgbClr val="D812CA"/>
                </a:solidFill>
              </a:rPr>
              <a:t>alma</a:t>
            </a:r>
            <a:r>
              <a:rPr lang="sk-SK" b="1" dirty="0" smtClean="0">
                <a:solidFill>
                  <a:srgbClr val="D812CA"/>
                </a:solidFill>
              </a:rPr>
              <a:t>.</a:t>
            </a:r>
            <a:endParaRPr lang="sk-SK" b="1" dirty="0">
              <a:solidFill>
                <a:srgbClr val="D812CA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k-SK" sz="3200" b="1" dirty="0" smtClean="0">
              <a:solidFill>
                <a:schemeClr val="tx1"/>
              </a:solidFill>
            </a:endParaRPr>
          </a:p>
          <a:p>
            <a:pPr algn="ctr"/>
            <a:endParaRPr lang="sk-SK" sz="3200" b="1" dirty="0">
              <a:solidFill>
                <a:schemeClr val="tx1"/>
              </a:solidFill>
            </a:endParaRPr>
          </a:p>
          <a:p>
            <a:pPr algn="ctr"/>
            <a:endParaRPr lang="sk-SK" sz="3200" b="1" dirty="0" smtClean="0">
              <a:solidFill>
                <a:schemeClr val="tx1"/>
              </a:solidFill>
            </a:endParaRPr>
          </a:p>
          <a:p>
            <a:pPr algn="ctr"/>
            <a:endParaRPr lang="sk-SK" sz="3200" b="1" dirty="0" smtClean="0">
              <a:solidFill>
                <a:schemeClr val="tx1"/>
              </a:solidFill>
            </a:endParaRPr>
          </a:p>
          <a:p>
            <a:pPr algn="ctr"/>
            <a:endParaRPr lang="sk-SK" sz="3200" b="1" dirty="0" smtClean="0">
              <a:solidFill>
                <a:schemeClr val="tx1"/>
              </a:solidFill>
            </a:endParaRPr>
          </a:p>
          <a:p>
            <a:pPr algn="ctr"/>
            <a:endParaRPr lang="sk-SK" sz="3200" b="1" dirty="0">
              <a:solidFill>
                <a:schemeClr val="tx1"/>
              </a:solidFill>
            </a:endParaRPr>
          </a:p>
          <a:p>
            <a:pPr algn="ctr"/>
            <a:endParaRPr lang="sk-SK" sz="3200" b="1" dirty="0" smtClean="0">
              <a:solidFill>
                <a:schemeClr val="tx1"/>
              </a:solidFill>
            </a:endParaRPr>
          </a:p>
          <a:p>
            <a:pPr algn="ctr"/>
            <a:endParaRPr lang="sk-SK" sz="3200" b="1" dirty="0">
              <a:solidFill>
                <a:schemeClr val="tx1"/>
              </a:solidFill>
            </a:endParaRPr>
          </a:p>
          <a:p>
            <a:pPr algn="ctr"/>
            <a:endParaRPr lang="sk-SK" sz="3200" b="1" dirty="0" smtClean="0">
              <a:solidFill>
                <a:schemeClr val="tx1"/>
              </a:solidFill>
            </a:endParaRPr>
          </a:p>
          <a:p>
            <a:pPr algn="ctr"/>
            <a:endParaRPr lang="sk-SK" sz="3200" b="1" dirty="0">
              <a:solidFill>
                <a:schemeClr val="tx1"/>
              </a:solidFill>
            </a:endParaRPr>
          </a:p>
          <a:p>
            <a:pPr algn="ctr"/>
            <a:endParaRPr lang="sk-SK" sz="3200" b="1" dirty="0" smtClean="0">
              <a:solidFill>
                <a:schemeClr val="tx1"/>
              </a:solidFill>
            </a:endParaRPr>
          </a:p>
          <a:p>
            <a:pPr algn="ctr"/>
            <a:endParaRPr lang="sk-SK" sz="3200" b="1" dirty="0" smtClean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573" y="864108"/>
            <a:ext cx="7199895" cy="46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15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D812CA"/>
                </a:solidFill>
              </a:rPr>
              <a:t>Ha </a:t>
            </a:r>
            <a:r>
              <a:rPr lang="sk-SK" b="1" dirty="0" err="1">
                <a:solidFill>
                  <a:srgbClr val="D812CA"/>
                </a:solidFill>
              </a:rPr>
              <a:t>levágok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belőle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valamennyit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és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elveszem</a:t>
            </a:r>
            <a:r>
              <a:rPr lang="sk-SK" b="1" dirty="0">
                <a:solidFill>
                  <a:srgbClr val="D812CA"/>
                </a:solidFill>
              </a:rPr>
              <a:t>, már </a:t>
            </a:r>
            <a:r>
              <a:rPr lang="sk-SK" b="1" dirty="0" err="1">
                <a:solidFill>
                  <a:srgbClr val="D812CA"/>
                </a:solidFill>
              </a:rPr>
              <a:t>nem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lesz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egész</a:t>
            </a:r>
            <a:r>
              <a:rPr lang="sk-SK" b="1" dirty="0">
                <a:solidFill>
                  <a:srgbClr val="D812CA"/>
                </a:solidFill>
              </a:rPr>
              <a:t>.</a:t>
            </a:r>
            <a:r>
              <a:rPr lang="sk-SK" b="1" dirty="0">
                <a:solidFill>
                  <a:schemeClr val="tx1"/>
                </a:solidFill>
              </a:rPr>
              <a:t/>
            </a:r>
            <a:br>
              <a:rPr lang="sk-SK" b="1" dirty="0">
                <a:solidFill>
                  <a:schemeClr val="tx1"/>
                </a:solidFill>
              </a:rPr>
            </a:b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>
              <a:solidFill>
                <a:schemeClr val="tx1"/>
              </a:solidFill>
            </a:endParaRPr>
          </a:p>
          <a:p>
            <a:endParaRPr lang="sk-SK" b="1" dirty="0" smtClean="0">
              <a:solidFill>
                <a:schemeClr val="tx1"/>
              </a:solidFill>
            </a:endParaRPr>
          </a:p>
          <a:p>
            <a:endParaRPr lang="sk-SK" b="1" dirty="0">
              <a:solidFill>
                <a:schemeClr val="tx1"/>
              </a:solidFill>
            </a:endParaRPr>
          </a:p>
          <a:p>
            <a:endParaRPr lang="sk-SK" b="1" dirty="0" smtClean="0">
              <a:solidFill>
                <a:schemeClr val="tx1"/>
              </a:solidFill>
            </a:endParaRPr>
          </a:p>
          <a:p>
            <a:endParaRPr lang="sk-SK" b="1" dirty="0">
              <a:solidFill>
                <a:schemeClr val="tx1"/>
              </a:solidFill>
            </a:endParaRPr>
          </a:p>
          <a:p>
            <a:endParaRPr lang="sk-SK" b="1" dirty="0" smtClean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210" y="864108"/>
            <a:ext cx="6967258" cy="4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59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23836"/>
            <a:ext cx="3469075" cy="4601183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D812CA"/>
                </a:solidFill>
              </a:rPr>
              <a:t>Ha </a:t>
            </a:r>
            <a:r>
              <a:rPr lang="sk-SK" b="1" dirty="0" err="1">
                <a:solidFill>
                  <a:srgbClr val="D812CA"/>
                </a:solidFill>
              </a:rPr>
              <a:t>két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egyforma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részre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vágom</a:t>
            </a:r>
            <a:r>
              <a:rPr lang="sk-SK" b="1" dirty="0">
                <a:solidFill>
                  <a:srgbClr val="D812CA"/>
                </a:solidFill>
              </a:rPr>
              <a:t> a </a:t>
            </a:r>
            <a:r>
              <a:rPr lang="sk-SK" b="1" dirty="0" err="1">
                <a:solidFill>
                  <a:srgbClr val="D812CA"/>
                </a:solidFill>
              </a:rPr>
              <a:t>paradicsomot</a:t>
            </a:r>
            <a:r>
              <a:rPr lang="sk-SK" b="1" dirty="0">
                <a:solidFill>
                  <a:srgbClr val="D812CA"/>
                </a:solidFill>
              </a:rPr>
              <a:t>, </a:t>
            </a:r>
            <a:r>
              <a:rPr lang="sk-SK" b="1" dirty="0" err="1">
                <a:solidFill>
                  <a:srgbClr val="D812CA"/>
                </a:solidFill>
              </a:rPr>
              <a:t>akkor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az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egyik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része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egy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fél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paradicsom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lesz</a:t>
            </a:r>
            <a:r>
              <a:rPr lang="sk-SK" b="1" dirty="0">
                <a:solidFill>
                  <a:srgbClr val="D812CA"/>
                </a:solidFill>
              </a:rPr>
              <a:t>.</a:t>
            </a:r>
            <a:endParaRPr lang="sk-SK" dirty="0">
              <a:solidFill>
                <a:srgbClr val="D812CA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b="1" dirty="0" err="1">
                <a:solidFill>
                  <a:schemeClr val="tx1"/>
                </a:solidFill>
              </a:rPr>
              <a:t>Ez</a:t>
            </a:r>
            <a:r>
              <a:rPr lang="sk-SK" sz="3600" b="1" dirty="0">
                <a:solidFill>
                  <a:schemeClr val="tx1"/>
                </a:solidFill>
              </a:rPr>
              <a:t> </a:t>
            </a:r>
            <a:r>
              <a:rPr lang="sk-SK" sz="3600" b="1" dirty="0" err="1">
                <a:solidFill>
                  <a:schemeClr val="tx1"/>
                </a:solidFill>
              </a:rPr>
              <a:t>egy</a:t>
            </a:r>
            <a:r>
              <a:rPr lang="sk-SK" sz="3600" b="1" dirty="0">
                <a:solidFill>
                  <a:srgbClr val="00B050"/>
                </a:solidFill>
              </a:rPr>
              <a:t> </a:t>
            </a:r>
            <a:r>
              <a:rPr lang="sk-SK" sz="3600" b="1" dirty="0" err="1">
                <a:solidFill>
                  <a:srgbClr val="00B050"/>
                </a:solidFill>
              </a:rPr>
              <a:t>fél</a:t>
            </a:r>
            <a:r>
              <a:rPr lang="sk-SK" sz="3600" b="1" dirty="0">
                <a:solidFill>
                  <a:srgbClr val="00B050"/>
                </a:solidFill>
              </a:rPr>
              <a:t> </a:t>
            </a:r>
            <a:r>
              <a:rPr lang="sk-SK" sz="3600" b="1" dirty="0" err="1">
                <a:solidFill>
                  <a:schemeClr val="tx1"/>
                </a:solidFill>
              </a:rPr>
              <a:t>paradicsom</a:t>
            </a:r>
            <a:r>
              <a:rPr lang="sk-SK" sz="36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endParaRPr lang="sk-SK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k-SK" sz="3600" b="1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868" y="1917573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32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>
                <a:solidFill>
                  <a:srgbClr val="D812CA"/>
                </a:solidFill>
              </a:rPr>
              <a:t>Itt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egy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egész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kört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 smtClean="0">
                <a:solidFill>
                  <a:srgbClr val="D812CA"/>
                </a:solidFill>
              </a:rPr>
              <a:t>színeztünk</a:t>
            </a:r>
            <a:r>
              <a:rPr lang="sk-SK" b="1" dirty="0" smtClean="0">
                <a:solidFill>
                  <a:srgbClr val="D812CA"/>
                </a:solidFill>
              </a:rPr>
              <a:t> </a:t>
            </a:r>
            <a:r>
              <a:rPr lang="sk-SK" b="1" dirty="0" err="1" smtClean="0">
                <a:solidFill>
                  <a:srgbClr val="D812CA"/>
                </a:solidFill>
              </a:rPr>
              <a:t>ki</a:t>
            </a:r>
            <a:r>
              <a:rPr lang="sk-SK" b="1" dirty="0" smtClean="0">
                <a:solidFill>
                  <a:srgbClr val="D812CA"/>
                </a:solidFill>
              </a:rPr>
              <a:t>.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518" y="673233"/>
            <a:ext cx="5228823" cy="52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35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 smtClean="0">
                <a:solidFill>
                  <a:srgbClr val="D812CA"/>
                </a:solidFill>
              </a:rPr>
              <a:t>Itt</a:t>
            </a:r>
            <a:r>
              <a:rPr lang="sk-SK" b="1" dirty="0" smtClean="0">
                <a:solidFill>
                  <a:srgbClr val="D812CA"/>
                </a:solidFill>
              </a:rPr>
              <a:t> </a:t>
            </a:r>
            <a:r>
              <a:rPr lang="sk-SK" b="1" dirty="0" err="1" smtClean="0">
                <a:solidFill>
                  <a:srgbClr val="D812CA"/>
                </a:solidFill>
              </a:rPr>
              <a:t>egy</a:t>
            </a:r>
            <a:r>
              <a:rPr lang="sk-SK" b="1" dirty="0" smtClean="0">
                <a:solidFill>
                  <a:srgbClr val="D812CA"/>
                </a:solidFill>
              </a:rPr>
              <a:t> </a:t>
            </a:r>
            <a:r>
              <a:rPr lang="sk-SK" b="1" dirty="0" err="1" smtClean="0">
                <a:solidFill>
                  <a:srgbClr val="D812CA"/>
                </a:solidFill>
              </a:rPr>
              <a:t>félkör</a:t>
            </a:r>
            <a:r>
              <a:rPr lang="sk-SK" b="1" dirty="0" smtClean="0">
                <a:solidFill>
                  <a:srgbClr val="D812CA"/>
                </a:solidFill>
              </a:rPr>
              <a:t> van </a:t>
            </a:r>
            <a:r>
              <a:rPr lang="sk-SK" b="1" dirty="0" err="1" smtClean="0">
                <a:solidFill>
                  <a:srgbClr val="D812CA"/>
                </a:solidFill>
              </a:rPr>
              <a:t>kiszinezve</a:t>
            </a:r>
            <a:r>
              <a:rPr lang="sk-SK" b="1" dirty="0" smtClean="0">
                <a:solidFill>
                  <a:srgbClr val="D812CA"/>
                </a:solidFill>
              </a:rPr>
              <a:t>.</a:t>
            </a:r>
            <a:endParaRPr lang="sk-SK" b="1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5792" y="866417"/>
            <a:ext cx="4958365" cy="49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01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>
                <a:solidFill>
                  <a:srgbClr val="D812CA"/>
                </a:solidFill>
              </a:rPr>
              <a:t>Válaszd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ki</a:t>
            </a:r>
            <a:r>
              <a:rPr lang="sk-SK" b="1" dirty="0">
                <a:solidFill>
                  <a:srgbClr val="D812CA"/>
                </a:solidFill>
              </a:rPr>
              <a:t>, </a:t>
            </a:r>
            <a:r>
              <a:rPr lang="sk-SK" b="1" dirty="0" err="1">
                <a:solidFill>
                  <a:srgbClr val="D812CA"/>
                </a:solidFill>
              </a:rPr>
              <a:t>melyik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képen</a:t>
            </a:r>
            <a:r>
              <a:rPr lang="sk-SK" b="1" dirty="0">
                <a:solidFill>
                  <a:srgbClr val="D812CA"/>
                </a:solidFill>
              </a:rPr>
              <a:t> van </a:t>
            </a:r>
            <a:r>
              <a:rPr lang="sk-SK" b="1" dirty="0" err="1">
                <a:solidFill>
                  <a:srgbClr val="D812CA"/>
                </a:solidFill>
              </a:rPr>
              <a:t>fél</a:t>
            </a:r>
            <a:r>
              <a:rPr lang="sk-SK" b="1" dirty="0">
                <a:solidFill>
                  <a:srgbClr val="D812CA"/>
                </a:solidFill>
              </a:rPr>
              <a:t> </a:t>
            </a:r>
            <a:r>
              <a:rPr lang="sk-SK" b="1" dirty="0" err="1">
                <a:solidFill>
                  <a:srgbClr val="D812CA"/>
                </a:solidFill>
              </a:rPr>
              <a:t>valamiből</a:t>
            </a:r>
            <a:r>
              <a:rPr lang="sk-SK" b="1" dirty="0">
                <a:solidFill>
                  <a:srgbClr val="D812CA"/>
                </a:solidFill>
              </a:rPr>
              <a:t>!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1026" name="Picture 2" descr="Tört fogal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1710" y="2838661"/>
            <a:ext cx="2357952" cy="31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94344" y="4507040"/>
            <a:ext cx="2457061" cy="15894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10" y="509319"/>
            <a:ext cx="3694628" cy="246308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473" y="2007465"/>
            <a:ext cx="3199211" cy="480632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459" y="115909"/>
            <a:ext cx="2646515" cy="17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41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>
                <a:solidFill>
                  <a:srgbClr val="D812CA"/>
                </a:solidFill>
              </a:rPr>
              <a:t>Ezt</a:t>
            </a:r>
            <a:r>
              <a:rPr lang="sk-SK" b="1" dirty="0">
                <a:solidFill>
                  <a:srgbClr val="D812CA"/>
                </a:solidFill>
              </a:rPr>
              <a:t> a </a:t>
            </a:r>
            <a:r>
              <a:rPr lang="sk-SK" b="1" dirty="0" err="1">
                <a:solidFill>
                  <a:srgbClr val="D812CA"/>
                </a:solidFill>
              </a:rPr>
              <a:t>sütit</a:t>
            </a:r>
            <a:r>
              <a:rPr lang="sk-SK" b="1" dirty="0">
                <a:solidFill>
                  <a:srgbClr val="D812CA"/>
                </a:solidFill>
              </a:rPr>
              <a:t> 2 </a:t>
            </a:r>
            <a:r>
              <a:rPr lang="sk-SK" b="1" dirty="0" err="1">
                <a:solidFill>
                  <a:srgbClr val="D812CA"/>
                </a:solidFill>
              </a:rPr>
              <a:t>egyforma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részre</a:t>
            </a:r>
            <a:r>
              <a:rPr lang="sk-SK" b="1" dirty="0">
                <a:solidFill>
                  <a:srgbClr val="D812CA"/>
                </a:solidFill>
              </a:rPr>
              <a:t> </a:t>
            </a:r>
            <a:r>
              <a:rPr lang="sk-SK" b="1" dirty="0" err="1">
                <a:solidFill>
                  <a:srgbClr val="D812CA"/>
                </a:solidFill>
              </a:rPr>
              <a:t>vágtuk</a:t>
            </a:r>
            <a:r>
              <a:rPr lang="sk-SK" b="1" dirty="0">
                <a:solidFill>
                  <a:srgbClr val="D812CA"/>
                </a:solidFill>
              </a:rPr>
              <a:t>.</a:t>
            </a:r>
            <a:endParaRPr lang="sk-SK" dirty="0">
              <a:solidFill>
                <a:srgbClr val="D812CA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1216" y="696867"/>
            <a:ext cx="6096000" cy="31623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491216" y="4765183"/>
            <a:ext cx="5704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000A3B"/>
                </a:solidFill>
                <a:latin typeface="Open Sans"/>
              </a:rPr>
              <a:t>Egyik</a:t>
            </a:r>
            <a:r>
              <a:rPr lang="sk-SK" sz="2400" b="1" dirty="0">
                <a:solidFill>
                  <a:srgbClr val="000A3B"/>
                </a:solidFill>
                <a:latin typeface="Open Sans"/>
              </a:rPr>
              <a:t> </a:t>
            </a:r>
            <a:r>
              <a:rPr lang="sk-SK" sz="2400" b="1" dirty="0" err="1">
                <a:solidFill>
                  <a:srgbClr val="000A3B"/>
                </a:solidFill>
                <a:latin typeface="Open Sans"/>
              </a:rPr>
              <a:t>részének</a:t>
            </a:r>
            <a:r>
              <a:rPr lang="sk-SK" sz="2400" b="1" dirty="0">
                <a:solidFill>
                  <a:srgbClr val="000A3B"/>
                </a:solidFill>
                <a:latin typeface="Open Sans"/>
              </a:rPr>
              <a:t> a </a:t>
            </a:r>
            <a:r>
              <a:rPr lang="sk-SK" sz="2400" b="1" dirty="0" err="1">
                <a:solidFill>
                  <a:srgbClr val="000A3B"/>
                </a:solidFill>
                <a:latin typeface="Open Sans"/>
              </a:rPr>
              <a:t>neve</a:t>
            </a:r>
            <a:r>
              <a:rPr lang="sk-SK" sz="2400" b="1" dirty="0" smtClean="0">
                <a:solidFill>
                  <a:srgbClr val="000A3B"/>
                </a:solidFill>
                <a:latin typeface="Open Sans"/>
              </a:rPr>
              <a:t>: </a:t>
            </a:r>
            <a:r>
              <a:rPr lang="sk-SK" sz="2400" b="1" dirty="0" err="1" smtClean="0">
                <a:solidFill>
                  <a:srgbClr val="000A3B"/>
                </a:solidFill>
                <a:latin typeface="Open Sans"/>
              </a:rPr>
              <a:t>fél</a:t>
            </a:r>
            <a:r>
              <a:rPr lang="sk-SK" sz="2400" b="1" dirty="0" smtClean="0">
                <a:solidFill>
                  <a:srgbClr val="000A3B"/>
                </a:solidFill>
                <a:latin typeface="Open Sans"/>
              </a:rPr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2979583428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</Template>
  <TotalTime>86</TotalTime>
  <Words>261</Words>
  <Application>Microsoft Office PowerPoint</Application>
  <PresentationFormat>Vlastná</PresentationFormat>
  <Paragraphs>82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Rám</vt:lpstr>
      <vt:lpstr>Magyar Tannyelvű Speciális Alapiskola Rimaszombat Tantárgy: Matematika Osztály: nyolcadik</vt:lpstr>
      <vt:lpstr>Mit jelent az egész?</vt:lpstr>
      <vt:lpstr>Ez egy egész alma.</vt:lpstr>
      <vt:lpstr>Ha levágok belőle valamennyit és elveszem, már nem lesz egész. </vt:lpstr>
      <vt:lpstr>Ha két egyforma részre vágom a paradicsomot, akkor az egyik része egy fél paradicsom lesz.</vt:lpstr>
      <vt:lpstr>Itt egy egész kört színeztünk ki.</vt:lpstr>
      <vt:lpstr>Itt egy félkör van kiszinezve.</vt:lpstr>
      <vt:lpstr>Válaszd ki, melyik képen van fél valamiből!</vt:lpstr>
      <vt:lpstr>Ezt a sütit 2 egyforma részre vágtuk.</vt:lpstr>
      <vt:lpstr>Ha elvágunk egy egészet 4 egyenlő részre, akkor jól látjuk, hogy egy egész 4 negyedből áll.</vt:lpstr>
      <vt:lpstr>Az ábrán a kört 4 egyforma részre vágtuk. Egy rész neve  egy negyed.</vt:lpstr>
      <vt:lpstr>Ha egy egészet 3 egyenlő részre vágunk, akkor 1 egész    3  darab harmadból áll.</vt:lpstr>
      <vt:lpstr>Osszunk ki 10 labdát 5 gyerek között úgy, hogy minden gyereknek ugyanannyi labda jusson!</vt:lpstr>
      <vt:lpstr>Az ábrán 6 masni látható. Oszd el 3 egyenlő részre!</vt:lpstr>
      <vt:lpstr>6-ot osztunk   3 részre</vt:lpstr>
      <vt:lpstr>Ossz el 15 csillagot 3 részre!</vt:lpstr>
      <vt:lpstr>Úgy is mondhatjuk, hogy 15-nek az 1 harmad része az 5.</vt:lpstr>
      <vt:lpstr>Ossz el 8 szívet 2 részre!</vt:lpstr>
      <vt:lpstr>Jól gondoltad, 8-nak az            1 kettede = 4  </vt:lpstr>
      <vt:lpstr>Mennyi          12-nek az          1 negyede?</vt:lpstr>
      <vt:lpstr>12 / 4 = 3</vt:lpstr>
      <vt:lpstr>Mennyi              12-nek a                   2 negyede?</vt:lpstr>
      <vt:lpstr>Mennyi               12-nek a             3 negyede?</vt:lpstr>
      <vt:lpstr>Mennyi          18-nak a           2 hatoda?</vt:lpstr>
      <vt:lpstr>Most számold ki a 18-nak       a 3 hatod részét!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Tannyelvű Speciális Alapiskola Rimaszombat Tantárgy: Matematika Osztály: nyolcadik</dc:title>
  <dc:creator>Admin</dc:creator>
  <cp:lastModifiedBy>pc</cp:lastModifiedBy>
  <cp:revision>26</cp:revision>
  <dcterms:created xsi:type="dcterms:W3CDTF">2020-06-01T08:34:44Z</dcterms:created>
  <dcterms:modified xsi:type="dcterms:W3CDTF">2020-06-01T10:35:41Z</dcterms:modified>
</cp:coreProperties>
</file>