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3ED1B-F11C-4B20-98C4-21257771FA82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C2B7C-BE33-4FE2-92ED-23DE415ADE7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7803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C2B7C-BE33-4FE2-92ED-23DE415ADE77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5853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DC417A-7FBE-4158-9695-7A105A16D437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6CD2318-B005-46B9-A213-4B6D95B8A1E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417A-7FBE-4158-9695-7A105A16D437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2318-B005-46B9-A213-4B6D95B8A1E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417A-7FBE-4158-9695-7A105A16D437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2318-B005-46B9-A213-4B6D95B8A1E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417A-7FBE-4158-9695-7A105A16D437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2318-B005-46B9-A213-4B6D95B8A1E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417A-7FBE-4158-9695-7A105A16D437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2318-B005-46B9-A213-4B6D95B8A1E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417A-7FBE-4158-9695-7A105A16D437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2318-B005-46B9-A213-4B6D95B8A1E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DC417A-7FBE-4158-9695-7A105A16D437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CD2318-B005-46B9-A213-4B6D95B8A1E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DC417A-7FBE-4158-9695-7A105A16D437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6CD2318-B005-46B9-A213-4B6D95B8A1E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417A-7FBE-4158-9695-7A105A16D437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2318-B005-46B9-A213-4B6D95B8A1E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417A-7FBE-4158-9695-7A105A16D437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2318-B005-46B9-A213-4B6D95B8A1E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417A-7FBE-4158-9695-7A105A16D437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2318-B005-46B9-A213-4B6D95B8A1E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DC417A-7FBE-4158-9695-7A105A16D437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6CD2318-B005-46B9-A213-4B6D95B8A1E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ka\Desktop\retina_2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336704" cy="4374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136904" cy="4392488"/>
          </a:xfrm>
        </p:spPr>
        <p:txBody>
          <a:bodyPr>
            <a:normAutofit/>
          </a:bodyPr>
          <a:lstStyle/>
          <a:p>
            <a:pPr algn="ctr"/>
            <a:r>
              <a:rPr lang="sk-SK" sz="4000" dirty="0" err="1" smtClean="0"/>
              <a:t>Az</a:t>
            </a:r>
            <a:r>
              <a:rPr lang="sk-SK" sz="4000" dirty="0" smtClean="0"/>
              <a:t> </a:t>
            </a:r>
            <a:r>
              <a:rPr lang="sk-SK" sz="4000" dirty="0" err="1" smtClean="0"/>
              <a:t>ember</a:t>
            </a:r>
            <a:r>
              <a:rPr lang="sk-SK" sz="4000" dirty="0" smtClean="0"/>
              <a:t> </a:t>
            </a:r>
            <a:r>
              <a:rPr lang="sk-SK" sz="4000" dirty="0" err="1" smtClean="0"/>
              <a:t>életkörnyezete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smtClean="0">
                <a:solidFill>
                  <a:schemeClr val="accent1"/>
                </a:solidFill>
              </a:rPr>
              <a:t>Biológia, 9. </a:t>
            </a:r>
            <a:r>
              <a:rPr lang="sk-SK" sz="2000" dirty="0" err="1" smtClean="0">
                <a:solidFill>
                  <a:schemeClr val="accent1"/>
                </a:solidFill>
              </a:rPr>
              <a:t>évfolyam</a:t>
            </a:r>
            <a:r>
              <a:rPr lang="sk-SK" sz="2000" dirty="0" smtClean="0">
                <a:solidFill>
                  <a:schemeClr val="accent1"/>
                </a:solidFill>
              </a:rPr>
              <a:t>				</a:t>
            </a:r>
            <a:endParaRPr lang="sk-SK" sz="2000" dirty="0">
              <a:solidFill>
                <a:schemeClr val="accent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208912" cy="936104"/>
          </a:xfrm>
        </p:spPr>
        <p:txBody>
          <a:bodyPr>
            <a:normAutofit/>
          </a:bodyPr>
          <a:lstStyle/>
          <a:p>
            <a:pPr algn="ctr"/>
            <a:r>
              <a:rPr lang="sk-SK" sz="2000" dirty="0" smtClean="0">
                <a:solidFill>
                  <a:schemeClr val="bg1"/>
                </a:solidFill>
                <a:latin typeface="+mj-lt"/>
              </a:rPr>
              <a:t>Špeciálna základná škola s VJM, Hviezdoslavova 24, Rimavská Sobota </a:t>
            </a:r>
            <a:endParaRPr lang="sk-SK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sk-SK" sz="3600" dirty="0" err="1" smtClean="0">
                <a:solidFill>
                  <a:schemeClr val="accent1"/>
                </a:solidFill>
              </a:rPr>
              <a:t>Az</a:t>
            </a:r>
            <a:r>
              <a:rPr lang="sk-SK" sz="3600" dirty="0" smtClean="0">
                <a:solidFill>
                  <a:schemeClr val="accent1"/>
                </a:solidFill>
              </a:rPr>
              <a:t> </a:t>
            </a:r>
            <a:r>
              <a:rPr lang="sk-SK" sz="3600" dirty="0" err="1" smtClean="0">
                <a:solidFill>
                  <a:schemeClr val="accent1"/>
                </a:solidFill>
              </a:rPr>
              <a:t>ember</a:t>
            </a:r>
            <a:r>
              <a:rPr lang="sk-SK" sz="3600" dirty="0" smtClean="0">
                <a:solidFill>
                  <a:schemeClr val="accent1"/>
                </a:solidFill>
              </a:rPr>
              <a:t> </a:t>
            </a:r>
            <a:r>
              <a:rPr lang="sk-SK" sz="3600" dirty="0" err="1" smtClean="0">
                <a:solidFill>
                  <a:schemeClr val="accent1"/>
                </a:solidFill>
              </a:rPr>
              <a:t>és</a:t>
            </a:r>
            <a:r>
              <a:rPr lang="sk-SK" sz="3600" dirty="0" smtClean="0">
                <a:solidFill>
                  <a:schemeClr val="accent1"/>
                </a:solidFill>
              </a:rPr>
              <a:t> a </a:t>
            </a:r>
            <a:r>
              <a:rPr lang="sk-SK" sz="3600" dirty="0" err="1" smtClean="0">
                <a:solidFill>
                  <a:schemeClr val="accent1"/>
                </a:solidFill>
              </a:rPr>
              <a:t>környezet</a:t>
            </a:r>
            <a:r>
              <a:rPr lang="sk-SK" sz="3600" dirty="0" smtClean="0">
                <a:solidFill>
                  <a:schemeClr val="accent1"/>
                </a:solidFill>
              </a:rPr>
              <a:t> </a:t>
            </a:r>
            <a:r>
              <a:rPr lang="sk-SK" sz="3600" dirty="0" err="1" smtClean="0">
                <a:solidFill>
                  <a:schemeClr val="accent1"/>
                </a:solidFill>
              </a:rPr>
              <a:t>kapcsolata</a:t>
            </a:r>
            <a:endParaRPr lang="sk-SK" sz="3600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44824"/>
            <a:ext cx="5122912" cy="4729712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accent1"/>
              </a:buClr>
            </a:pPr>
            <a:r>
              <a:rPr lang="sk-SK" sz="2600" dirty="0" err="1" smtClean="0">
                <a:latin typeface="+mj-lt"/>
              </a:rPr>
              <a:t>Az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ember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életkörnyezete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mindaz</a:t>
            </a:r>
            <a:r>
              <a:rPr lang="sk-SK" sz="2600" dirty="0" smtClean="0">
                <a:latin typeface="+mj-lt"/>
              </a:rPr>
              <a:t>, </a:t>
            </a:r>
            <a:r>
              <a:rPr lang="sk-SK" sz="2600" dirty="0" err="1" smtClean="0">
                <a:latin typeface="+mj-lt"/>
              </a:rPr>
              <a:t>ami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őt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körülveszi</a:t>
            </a:r>
            <a:endParaRPr lang="sk-SK" sz="2600" dirty="0" smtClean="0">
              <a:solidFill>
                <a:schemeClr val="accent1"/>
              </a:solidFill>
              <a:latin typeface="+mj-lt"/>
            </a:endParaRPr>
          </a:p>
          <a:p>
            <a:pPr algn="just">
              <a:buClr>
                <a:schemeClr val="accent1"/>
              </a:buClr>
            </a:pPr>
            <a:r>
              <a:rPr lang="sk-SK" sz="2600" dirty="0" err="1" smtClean="0">
                <a:latin typeface="+mj-lt"/>
              </a:rPr>
              <a:t>Az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ember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életkörnyezetét</a:t>
            </a:r>
            <a:r>
              <a:rPr lang="sk-SK" sz="2600" dirty="0" smtClean="0">
                <a:latin typeface="+mj-lt"/>
              </a:rPr>
              <a:t> a </a:t>
            </a:r>
            <a:r>
              <a:rPr lang="sk-SK" sz="2600" dirty="0" err="1" smtClean="0">
                <a:latin typeface="+mj-lt"/>
              </a:rPr>
              <a:t>lakhely</a:t>
            </a:r>
            <a:r>
              <a:rPr lang="sk-SK" sz="2600" dirty="0" smtClean="0">
                <a:latin typeface="+mj-lt"/>
              </a:rPr>
              <a:t>, a </a:t>
            </a:r>
            <a:r>
              <a:rPr lang="sk-SK" sz="2600" dirty="0" err="1" smtClean="0">
                <a:latin typeface="+mj-lt"/>
              </a:rPr>
              <a:t>munkahely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és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ezeket</a:t>
            </a:r>
            <a:r>
              <a:rPr lang="sk-SK" sz="2600" dirty="0" smtClean="0">
                <a:latin typeface="+mj-lt"/>
              </a:rPr>
              <a:t> a </a:t>
            </a:r>
            <a:r>
              <a:rPr lang="sk-SK" sz="2600" dirty="0" err="1" smtClean="0">
                <a:latin typeface="+mj-lt"/>
              </a:rPr>
              <a:t>településeket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övező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természet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határozza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meg</a:t>
            </a:r>
            <a:r>
              <a:rPr lang="sk-SK" sz="2600" dirty="0" smtClean="0">
                <a:latin typeface="+mj-lt"/>
              </a:rPr>
              <a:t> </a:t>
            </a:r>
          </a:p>
          <a:p>
            <a:pPr algn="just">
              <a:buClr>
                <a:schemeClr val="accent1"/>
              </a:buClr>
            </a:pPr>
            <a:r>
              <a:rPr lang="sk-SK" sz="2600" dirty="0" err="1" smtClean="0">
                <a:latin typeface="+mj-lt"/>
              </a:rPr>
              <a:t>Az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temészethez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tartoznak</a:t>
            </a:r>
            <a:r>
              <a:rPr lang="sk-SK" sz="2600" dirty="0" smtClean="0">
                <a:latin typeface="+mj-lt"/>
              </a:rPr>
              <a:t>:   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víz,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levegő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,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talaj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,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növények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,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élőlények</a:t>
            </a:r>
            <a:endParaRPr lang="sk-SK" sz="2600" dirty="0" smtClean="0">
              <a:solidFill>
                <a:schemeClr val="accent1"/>
              </a:solidFill>
              <a:latin typeface="+mj-lt"/>
            </a:endParaRPr>
          </a:p>
          <a:p>
            <a:pPr algn="just">
              <a:buClr>
                <a:schemeClr val="accent1"/>
              </a:buClr>
            </a:pPr>
            <a:r>
              <a:rPr lang="sk-SK" sz="2600" dirty="0" err="1" smtClean="0">
                <a:latin typeface="+mj-lt"/>
              </a:rPr>
              <a:t>Az</a:t>
            </a:r>
            <a:r>
              <a:rPr lang="sk-SK" sz="2600" dirty="0" smtClean="0">
                <a:latin typeface="+mj-lt"/>
              </a:rPr>
              <a:t> a </a:t>
            </a:r>
            <a:r>
              <a:rPr lang="sk-SK" sz="2600" dirty="0" err="1" smtClean="0">
                <a:latin typeface="+mj-lt"/>
              </a:rPr>
              <a:t>tudomály</a:t>
            </a:r>
            <a:r>
              <a:rPr lang="sk-SK" sz="2600" dirty="0" smtClean="0">
                <a:latin typeface="+mj-lt"/>
              </a:rPr>
              <a:t>, </a:t>
            </a:r>
            <a:r>
              <a:rPr lang="sk-SK" sz="2600" dirty="0" err="1" smtClean="0">
                <a:latin typeface="+mj-lt"/>
              </a:rPr>
              <a:t>amely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az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élőlények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és</a:t>
            </a:r>
            <a:r>
              <a:rPr lang="sk-SK" sz="2600" dirty="0" smtClean="0">
                <a:latin typeface="+mj-lt"/>
              </a:rPr>
              <a:t> a </a:t>
            </a:r>
            <a:r>
              <a:rPr lang="sk-SK" sz="2600" dirty="0" err="1" smtClean="0">
                <a:latin typeface="+mj-lt"/>
              </a:rPr>
              <a:t>környezetük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közötti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kapcsolattal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foglalkozik</a:t>
            </a:r>
            <a:r>
              <a:rPr lang="sk-SK" sz="2600" dirty="0" smtClean="0">
                <a:latin typeface="+mj-lt"/>
              </a:rPr>
              <a:t>  </a:t>
            </a:r>
            <a:r>
              <a:rPr lang="sk-SK" sz="2600" dirty="0" err="1">
                <a:solidFill>
                  <a:schemeClr val="accent1"/>
                </a:solidFill>
                <a:latin typeface="+mj-lt"/>
              </a:rPr>
              <a:t>ö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kológiának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nevezzük</a:t>
            </a:r>
            <a:endParaRPr lang="sk-SK" sz="26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026" name="Picture 2" descr="C:\Users\Evka\Desktop\105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44824"/>
            <a:ext cx="3096344" cy="218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Evka\Desktop\nizkoemisne-zony-bratislava-e1565168892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77072"/>
            <a:ext cx="309811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k-SK" dirty="0" err="1">
                <a:solidFill>
                  <a:schemeClr val="accent1"/>
                </a:solidFill>
              </a:rPr>
              <a:t>Az</a:t>
            </a:r>
            <a:r>
              <a:rPr lang="sk-SK" dirty="0">
                <a:solidFill>
                  <a:schemeClr val="accent1"/>
                </a:solidFill>
              </a:rPr>
              <a:t> </a:t>
            </a:r>
            <a:r>
              <a:rPr lang="sk-SK" dirty="0" err="1">
                <a:solidFill>
                  <a:schemeClr val="accent1"/>
                </a:solidFill>
              </a:rPr>
              <a:t>ember</a:t>
            </a:r>
            <a:r>
              <a:rPr lang="sk-SK" dirty="0">
                <a:solidFill>
                  <a:schemeClr val="accent1"/>
                </a:solidFill>
              </a:rPr>
              <a:t> </a:t>
            </a:r>
            <a:r>
              <a:rPr lang="sk-SK" dirty="0" err="1">
                <a:solidFill>
                  <a:schemeClr val="accent1"/>
                </a:solidFill>
              </a:rPr>
              <a:t>és</a:t>
            </a:r>
            <a:r>
              <a:rPr lang="sk-SK" dirty="0">
                <a:solidFill>
                  <a:schemeClr val="accent1"/>
                </a:solidFill>
              </a:rPr>
              <a:t> a </a:t>
            </a:r>
            <a:r>
              <a:rPr lang="sk-SK" dirty="0" err="1" smtClean="0">
                <a:solidFill>
                  <a:schemeClr val="accent1"/>
                </a:solidFill>
              </a:rPr>
              <a:t>környezetszennyezés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772816"/>
            <a:ext cx="5293822" cy="4536504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sk-SK" sz="2600" dirty="0" err="1" smtClean="0">
                <a:latin typeface="+mj-lt"/>
              </a:rPr>
              <a:t>Az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ember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némely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tevékenysége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káros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hatással</a:t>
            </a:r>
            <a:r>
              <a:rPr lang="sk-SK" sz="2600" dirty="0" smtClean="0">
                <a:latin typeface="+mj-lt"/>
              </a:rPr>
              <a:t> van a </a:t>
            </a:r>
            <a:r>
              <a:rPr lang="sk-SK" sz="2600" dirty="0" err="1" smtClean="0">
                <a:latin typeface="+mj-lt"/>
              </a:rPr>
              <a:t>természetre</a:t>
            </a:r>
            <a:r>
              <a:rPr lang="sk-SK" sz="2600" dirty="0" smtClean="0">
                <a:latin typeface="+mj-lt"/>
              </a:rPr>
              <a:t>:</a:t>
            </a:r>
          </a:p>
          <a:p>
            <a:pPr>
              <a:buNone/>
            </a:pP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gépjárművek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kipufogógáza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,</a:t>
            </a:r>
          </a:p>
          <a:p>
            <a:pPr>
              <a:buNone/>
            </a:pP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műtrágyák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és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növényvédő</a:t>
            </a:r>
            <a:r>
              <a:rPr lang="sk-SK" sz="2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szerek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, </a:t>
            </a:r>
            <a:endParaRPr lang="sk-SK" sz="2600" dirty="0" smtClean="0">
              <a:solidFill>
                <a:schemeClr val="accent1"/>
              </a:solidFill>
              <a:latin typeface="+mj-lt"/>
            </a:endParaRPr>
          </a:p>
          <a:p>
            <a:pPr>
              <a:buNone/>
            </a:pP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a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gyárak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kéményfütje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, </a:t>
            </a:r>
            <a:endParaRPr lang="sk-SK" sz="2600" dirty="0" smtClean="0">
              <a:solidFill>
                <a:schemeClr val="accent1"/>
              </a:solidFill>
              <a:latin typeface="+mj-lt"/>
            </a:endParaRPr>
          </a:p>
          <a:p>
            <a:pPr>
              <a:buNone/>
            </a:pP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háztartási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,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ipari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szennyvizek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,</a:t>
            </a:r>
          </a:p>
          <a:p>
            <a:pPr>
              <a:buNone/>
            </a:pP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az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erdők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irtása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, </a:t>
            </a:r>
            <a:endParaRPr lang="sk-SK" sz="2600" dirty="0" smtClean="0">
              <a:solidFill>
                <a:schemeClr val="accent1"/>
              </a:solidFill>
              <a:latin typeface="+mj-lt"/>
            </a:endParaRPr>
          </a:p>
          <a:p>
            <a:pPr>
              <a:buNone/>
            </a:pP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az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illegális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szeméttelepek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... </a:t>
            </a:r>
          </a:p>
          <a:p>
            <a:pPr algn="just"/>
            <a:endParaRPr lang="sk-SK" sz="26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050" name="Picture 2" descr="C:\Users\Evka\Desktop\odlesnovanie-Amaz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72816"/>
            <a:ext cx="324543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Evka\Desktop\P3101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05064"/>
            <a:ext cx="324036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sz="3600" dirty="0" err="1" smtClean="0">
                <a:solidFill>
                  <a:schemeClr val="accent1"/>
                </a:solidFill>
              </a:rPr>
              <a:t>Környezetszennyezés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464496"/>
          </a:xfrm>
        </p:spPr>
        <p:txBody>
          <a:bodyPr>
            <a:noAutofit/>
          </a:bodyPr>
          <a:lstStyle/>
          <a:p>
            <a:pPr algn="just">
              <a:buClr>
                <a:schemeClr val="accent1"/>
              </a:buClr>
            </a:pPr>
            <a:r>
              <a:rPr lang="sk-SK" sz="2600" dirty="0" smtClean="0">
                <a:latin typeface="+mj-lt"/>
              </a:rPr>
              <a:t>A </a:t>
            </a:r>
            <a:r>
              <a:rPr lang="sk-SK" sz="2600" dirty="0" err="1" smtClean="0">
                <a:latin typeface="+mj-lt"/>
              </a:rPr>
              <a:t>társadalmi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fejlődéssel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összefügg</a:t>
            </a:r>
            <a:r>
              <a:rPr lang="sk-SK" sz="2600" dirty="0" smtClean="0">
                <a:latin typeface="+mj-lt"/>
              </a:rPr>
              <a:t> a </a:t>
            </a:r>
            <a:r>
              <a:rPr lang="sk-SK" sz="2600" dirty="0" err="1" smtClean="0">
                <a:latin typeface="+mj-lt"/>
              </a:rPr>
              <a:t>környezet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szennyezése</a:t>
            </a:r>
            <a:r>
              <a:rPr lang="sk-SK" sz="2600" dirty="0" smtClean="0">
                <a:latin typeface="+mj-lt"/>
              </a:rPr>
              <a:t>. </a:t>
            </a:r>
            <a:r>
              <a:rPr lang="sk-SK" sz="2600" dirty="0" err="1" smtClean="0">
                <a:latin typeface="+mj-lt"/>
              </a:rPr>
              <a:t>Fő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okai</a:t>
            </a:r>
            <a:r>
              <a:rPr lang="sk-SK" sz="2600" dirty="0" smtClean="0">
                <a:latin typeface="+mj-lt"/>
              </a:rPr>
              <a:t>:</a:t>
            </a:r>
            <a:endParaRPr lang="sk-SK" sz="2600" dirty="0" smtClean="0">
              <a:solidFill>
                <a:schemeClr val="accent1"/>
              </a:solidFill>
              <a:latin typeface="+mj-lt"/>
            </a:endParaRPr>
          </a:p>
          <a:p>
            <a:pPr marL="916686" lvl="1" indent="-514350" algn="just">
              <a:buClr>
                <a:schemeClr val="accent1"/>
              </a:buClr>
              <a:buFont typeface="+mj-lt"/>
              <a:buAutoNum type="arabicParenR"/>
            </a:pP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az</a:t>
            </a: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ipari</a:t>
            </a: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termelés</a:t>
            </a: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növekedése</a:t>
            </a:r>
            <a:endParaRPr lang="sk-SK" dirty="0" smtClean="0">
              <a:solidFill>
                <a:schemeClr val="tx1"/>
              </a:solidFill>
              <a:latin typeface="+mj-lt"/>
            </a:endParaRPr>
          </a:p>
          <a:p>
            <a:pPr marL="916686" lvl="1" indent="-514350" algn="just">
              <a:buClr>
                <a:schemeClr val="accent1"/>
              </a:buClr>
              <a:buFont typeface="+mj-lt"/>
              <a:buAutoNum type="arabicParenR"/>
            </a:pP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a </a:t>
            </a: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mezőgazdaság</a:t>
            </a: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feljődése</a:t>
            </a:r>
            <a:endParaRPr lang="sk-SK" dirty="0" smtClean="0">
              <a:solidFill>
                <a:schemeClr val="tx1"/>
              </a:solidFill>
              <a:latin typeface="+mj-lt"/>
            </a:endParaRPr>
          </a:p>
          <a:p>
            <a:pPr marL="916686" lvl="1" indent="-514350" algn="just">
              <a:buClr>
                <a:schemeClr val="accent1"/>
              </a:buClr>
              <a:buFont typeface="+mj-lt"/>
              <a:buAutoNum type="arabicParenR"/>
            </a:pP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a </a:t>
            </a: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közlekedés</a:t>
            </a: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növekedése</a:t>
            </a:r>
            <a:endParaRPr lang="sk-SK" i="1" dirty="0" smtClean="0">
              <a:solidFill>
                <a:schemeClr val="accent1"/>
              </a:solidFill>
              <a:latin typeface="+mj-lt"/>
            </a:endParaRPr>
          </a:p>
          <a:p>
            <a:pPr marL="916686" lvl="1" indent="-514350" algn="just">
              <a:buClr>
                <a:schemeClr val="accent1"/>
              </a:buClr>
              <a:buFont typeface="+mj-lt"/>
              <a:buAutoNum type="arabicParenR"/>
            </a:pPr>
            <a:r>
              <a:rPr lang="sk-SK" i="1" dirty="0">
                <a:solidFill>
                  <a:schemeClr val="accent1"/>
                </a:solidFill>
                <a:latin typeface="+mj-lt"/>
              </a:rPr>
              <a:t>a</a:t>
            </a: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lakóházak</a:t>
            </a: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és</a:t>
            </a: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egyéb</a:t>
            </a: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épületek</a:t>
            </a: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kifűtése</a:t>
            </a:r>
            <a:endParaRPr lang="sk-SK" i="1" dirty="0" smtClean="0">
              <a:solidFill>
                <a:schemeClr val="accent1"/>
              </a:solidFill>
              <a:latin typeface="+mj-lt"/>
            </a:endParaRPr>
          </a:p>
          <a:p>
            <a:pPr marL="402336" lvl="1" indent="0" algn="just">
              <a:buClr>
                <a:schemeClr val="accent1"/>
              </a:buClr>
              <a:buNone/>
            </a:pPr>
            <a:endParaRPr lang="sk-SK" i="1" dirty="0">
              <a:solidFill>
                <a:schemeClr val="accent1"/>
              </a:solidFill>
              <a:latin typeface="+mj-lt"/>
            </a:endParaRPr>
          </a:p>
          <a:p>
            <a:pPr marL="402336" lvl="1" indent="0" algn="just">
              <a:buClr>
                <a:schemeClr val="accent1"/>
              </a:buClr>
              <a:buNone/>
            </a:pP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A </a:t>
            </a: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környezet</a:t>
            </a: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szennyezése</a:t>
            </a: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az</a:t>
            </a: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egész</a:t>
            </a: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i="1" dirty="0" err="1">
                <a:solidFill>
                  <a:schemeClr val="accent1"/>
                </a:solidFill>
                <a:latin typeface="+mj-lt"/>
              </a:rPr>
              <a:t>F</a:t>
            </a: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öldre</a:t>
            </a: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kihat</a:t>
            </a: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, </a:t>
            </a: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beleértve</a:t>
            </a: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 a </a:t>
            </a: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szárazföldet</a:t>
            </a: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, </a:t>
            </a: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vizeket</a:t>
            </a: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és</a:t>
            </a: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 a </a:t>
            </a:r>
            <a:r>
              <a:rPr lang="sk-SK" i="1" dirty="0" err="1" smtClean="0">
                <a:solidFill>
                  <a:schemeClr val="accent1"/>
                </a:solidFill>
                <a:latin typeface="+mj-lt"/>
              </a:rPr>
              <a:t>levegőt</a:t>
            </a:r>
            <a:r>
              <a:rPr lang="sk-SK" i="1" dirty="0" smtClean="0">
                <a:solidFill>
                  <a:schemeClr val="accent1"/>
                </a:solidFill>
                <a:latin typeface="+mj-lt"/>
              </a:rPr>
              <a:t>.</a:t>
            </a:r>
            <a:endParaRPr lang="sk-SK" i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sk-SK" sz="3600" dirty="0" err="1">
                <a:solidFill>
                  <a:schemeClr val="accent1"/>
                </a:solidFill>
              </a:rPr>
              <a:t>Környezetszennyezés</a:t>
            </a:r>
            <a:endParaRPr lang="sk-SK" sz="3600" dirty="0"/>
          </a:p>
        </p:txBody>
      </p:sp>
      <p:pic>
        <p:nvPicPr>
          <p:cNvPr id="3074" name="Picture 2" descr="C:\Users\Evka\Desktop\4-d896696d05e8f3af56fec65df0ecdeeefc52bd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3168352" cy="2063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Evka\Desktop\obrazok_clanok_article_detailf4b3d03788fe6cafbdc2630b54fe97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30243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Evka\Desktop\odpad-smetisko-flase-pod-vrsky-ziar-nad-hronom-3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005064"/>
            <a:ext cx="3168352" cy="2113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Evka\Desktop\1113602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05064"/>
            <a:ext cx="300929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sz="3600" dirty="0" err="1" smtClean="0">
                <a:solidFill>
                  <a:schemeClr val="accent1"/>
                </a:solidFill>
              </a:rPr>
              <a:t>Környezertvédelem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87422"/>
          </a:xfrm>
        </p:spPr>
        <p:txBody>
          <a:bodyPr>
            <a:noAutofit/>
          </a:bodyPr>
          <a:lstStyle/>
          <a:p>
            <a:pPr algn="just">
              <a:buClr>
                <a:schemeClr val="accent1"/>
              </a:buClr>
            </a:pPr>
            <a:r>
              <a:rPr lang="sk-SK" sz="2600" dirty="0" err="1" smtClean="0">
                <a:latin typeface="+mj-lt"/>
              </a:rPr>
              <a:t>Hogyan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védhetjük</a:t>
            </a:r>
            <a:r>
              <a:rPr lang="sk-SK" sz="2600" dirty="0" smtClean="0">
                <a:latin typeface="+mj-lt"/>
              </a:rPr>
              <a:t> a </a:t>
            </a:r>
            <a:r>
              <a:rPr lang="sk-SK" sz="2600" dirty="0" err="1" smtClean="0">
                <a:latin typeface="+mj-lt"/>
              </a:rPr>
              <a:t>természetet</a:t>
            </a:r>
            <a:r>
              <a:rPr lang="sk-SK" sz="2600" dirty="0" smtClean="0">
                <a:latin typeface="+mj-lt"/>
              </a:rPr>
              <a:t>:</a:t>
            </a:r>
          </a:p>
          <a:p>
            <a:pPr algn="just">
              <a:buNone/>
            </a:pP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hasznosítani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kell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 a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szél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és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 a víz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erejét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, </a:t>
            </a:r>
            <a:endParaRPr lang="sk-SK" sz="2600" dirty="0" smtClean="0">
              <a:solidFill>
                <a:schemeClr val="accent1"/>
              </a:solidFill>
              <a:latin typeface="+mj-lt"/>
            </a:endParaRPr>
          </a:p>
          <a:p>
            <a:pPr algn="just">
              <a:buNone/>
            </a:pP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kihasználni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a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napenergiát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, </a:t>
            </a:r>
            <a:endParaRPr lang="sk-SK" sz="2600" dirty="0" smtClean="0">
              <a:solidFill>
                <a:schemeClr val="accent1"/>
              </a:solidFill>
              <a:latin typeface="+mj-lt"/>
            </a:endParaRPr>
          </a:p>
          <a:p>
            <a:pPr algn="just">
              <a:buNone/>
            </a:pP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szennyvizeket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tisztítani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, </a:t>
            </a:r>
            <a:endParaRPr lang="sk-SK" sz="2600" dirty="0" smtClean="0">
              <a:solidFill>
                <a:schemeClr val="accent1"/>
              </a:solidFill>
              <a:latin typeface="+mj-lt"/>
            </a:endParaRPr>
          </a:p>
          <a:p>
            <a:pPr algn="just">
              <a:buNone/>
            </a:pP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védeni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a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termőtalajt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, </a:t>
            </a:r>
            <a:endParaRPr lang="sk-SK" sz="2600" dirty="0" smtClean="0">
              <a:solidFill>
                <a:schemeClr val="accent1"/>
              </a:solidFill>
              <a:latin typeface="+mj-lt"/>
            </a:endParaRPr>
          </a:p>
          <a:p>
            <a:pPr algn="just">
              <a:buNone/>
            </a:pP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szerves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trágyát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alkalmazni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, </a:t>
            </a:r>
            <a:endParaRPr lang="sk-SK" sz="2600" dirty="0" smtClean="0">
              <a:solidFill>
                <a:schemeClr val="accent1"/>
              </a:solidFill>
              <a:latin typeface="+mj-lt"/>
            </a:endParaRPr>
          </a:p>
          <a:p>
            <a:pPr algn="just">
              <a:buNone/>
            </a:pP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újrahasznosítani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alapanyagokat</a:t>
            </a:r>
            <a:endParaRPr lang="sk-SK" sz="2600" dirty="0" smtClean="0">
              <a:solidFill>
                <a:schemeClr val="accent1"/>
              </a:solidFill>
              <a:latin typeface="+mj-lt"/>
            </a:endParaRPr>
          </a:p>
          <a:p>
            <a:pPr algn="just">
              <a:buNone/>
            </a:pPr>
            <a:endParaRPr lang="sk-SK" sz="2600" dirty="0" smtClean="0">
              <a:solidFill>
                <a:schemeClr val="accent1"/>
              </a:solidFill>
              <a:latin typeface="+mj-lt"/>
            </a:endParaRPr>
          </a:p>
          <a:p>
            <a:pPr algn="just">
              <a:buClr>
                <a:schemeClr val="accent1"/>
              </a:buClr>
            </a:pPr>
            <a:r>
              <a:rPr lang="sk-SK" sz="2600" dirty="0" err="1" smtClean="0">
                <a:solidFill>
                  <a:schemeClr val="accent1"/>
                </a:solidFill>
                <a:latin typeface="+mj-lt"/>
              </a:rPr>
              <a:t>Reciklálás</a:t>
            </a:r>
            <a:r>
              <a:rPr lang="sk-SK" sz="26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sk-SK" sz="2600" dirty="0" smtClean="0">
                <a:latin typeface="+mj-lt"/>
              </a:rPr>
              <a:t>– </a:t>
            </a:r>
            <a:r>
              <a:rPr lang="sk-SK" sz="2600" dirty="0" err="1" smtClean="0">
                <a:latin typeface="+mj-lt"/>
              </a:rPr>
              <a:t>annyit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jelent</a:t>
            </a:r>
            <a:r>
              <a:rPr lang="sk-SK" sz="2600" dirty="0" smtClean="0">
                <a:latin typeface="+mj-lt"/>
              </a:rPr>
              <a:t>, </a:t>
            </a:r>
            <a:r>
              <a:rPr lang="sk-SK" sz="2600" dirty="0" err="1" smtClean="0">
                <a:latin typeface="+mj-lt"/>
              </a:rPr>
              <a:t>mint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újrahasznosítani</a:t>
            </a:r>
            <a:r>
              <a:rPr lang="sk-SK" sz="2600" dirty="0" smtClean="0">
                <a:latin typeface="+mj-lt"/>
              </a:rPr>
              <a:t> a már </a:t>
            </a:r>
            <a:r>
              <a:rPr lang="sk-SK" sz="2600" dirty="0" err="1" smtClean="0">
                <a:latin typeface="+mj-lt"/>
              </a:rPr>
              <a:t>egyszer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felhasznált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termékeket</a:t>
            </a:r>
            <a:endParaRPr lang="sk-SK" sz="2600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Autofit/>
          </a:bodyPr>
          <a:lstStyle/>
          <a:p>
            <a:r>
              <a:rPr lang="sk-SK" sz="3600" dirty="0" smtClean="0">
                <a:solidFill>
                  <a:schemeClr val="accent1"/>
                </a:solidFill>
              </a:rPr>
              <a:t>A </a:t>
            </a:r>
            <a:r>
              <a:rPr lang="sk-SK" sz="3600" dirty="0" err="1" smtClean="0">
                <a:solidFill>
                  <a:schemeClr val="accent1"/>
                </a:solidFill>
              </a:rPr>
              <a:t>szemét</a:t>
            </a:r>
            <a:r>
              <a:rPr lang="sk-SK" sz="3600" dirty="0" smtClean="0">
                <a:solidFill>
                  <a:schemeClr val="accent1"/>
                </a:solidFill>
              </a:rPr>
              <a:t> </a:t>
            </a:r>
            <a:r>
              <a:rPr lang="sk-SK" sz="3600" dirty="0" err="1" smtClean="0">
                <a:solidFill>
                  <a:schemeClr val="accent1"/>
                </a:solidFill>
              </a:rPr>
              <a:t>osztályozása</a:t>
            </a:r>
            <a:r>
              <a:rPr lang="sk-SK" sz="3600" dirty="0" smtClean="0">
                <a:solidFill>
                  <a:schemeClr val="accent1"/>
                </a:solidFill>
              </a:rPr>
              <a:t> (</a:t>
            </a:r>
            <a:r>
              <a:rPr lang="sk-SK" sz="3600" dirty="0" err="1" smtClean="0">
                <a:solidFill>
                  <a:schemeClr val="accent1"/>
                </a:solidFill>
              </a:rPr>
              <a:t>szeparálása</a:t>
            </a:r>
            <a:r>
              <a:rPr lang="sk-SK" sz="3600" dirty="0" smtClean="0">
                <a:solidFill>
                  <a:schemeClr val="accent1"/>
                </a:solidFill>
              </a:rPr>
              <a:t>) </a:t>
            </a:r>
            <a:r>
              <a:rPr lang="sk-SK" sz="3600" dirty="0" err="1" smtClean="0">
                <a:solidFill>
                  <a:schemeClr val="accent1"/>
                </a:solidFill>
              </a:rPr>
              <a:t>és</a:t>
            </a:r>
            <a:r>
              <a:rPr lang="sk-SK" sz="3600" dirty="0" smtClean="0">
                <a:solidFill>
                  <a:schemeClr val="accent1"/>
                </a:solidFill>
              </a:rPr>
              <a:t> </a:t>
            </a:r>
            <a:r>
              <a:rPr lang="sk-SK" sz="3600" dirty="0" err="1" smtClean="0">
                <a:solidFill>
                  <a:schemeClr val="accent1"/>
                </a:solidFill>
              </a:rPr>
              <a:t>újrahasznosítása</a:t>
            </a:r>
            <a:r>
              <a:rPr lang="sk-SK" sz="3600" dirty="0" smtClean="0">
                <a:solidFill>
                  <a:schemeClr val="accent1"/>
                </a:solidFill>
              </a:rPr>
              <a:t> (</a:t>
            </a:r>
            <a:r>
              <a:rPr lang="sk-SK" sz="3600" dirty="0" err="1" smtClean="0">
                <a:solidFill>
                  <a:schemeClr val="accent1"/>
                </a:solidFill>
              </a:rPr>
              <a:t>reciklálása</a:t>
            </a:r>
            <a:r>
              <a:rPr lang="sk-SK" sz="3600" dirty="0" smtClean="0">
                <a:solidFill>
                  <a:schemeClr val="accent1"/>
                </a:solidFill>
              </a:rPr>
              <a:t>)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214554"/>
            <a:ext cx="8229600" cy="4027390"/>
          </a:xfrm>
        </p:spPr>
        <p:txBody>
          <a:bodyPr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sk-SK" sz="2600" dirty="0" smtClean="0">
                <a:latin typeface="+mj-lt"/>
              </a:rPr>
              <a:t>A </a:t>
            </a:r>
            <a:r>
              <a:rPr lang="sk-SK" sz="2600" dirty="0" err="1" smtClean="0">
                <a:latin typeface="+mj-lt"/>
              </a:rPr>
              <a:t>szemét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osztályozása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főleg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az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újrahasznosítás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szempontjából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fontos,így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csökken</a:t>
            </a:r>
            <a:r>
              <a:rPr lang="sk-SK" sz="2600" dirty="0" smtClean="0">
                <a:latin typeface="+mj-lt"/>
              </a:rPr>
              <a:t> a </a:t>
            </a:r>
            <a:r>
              <a:rPr lang="sk-SK" sz="2600" dirty="0" err="1" smtClean="0">
                <a:latin typeface="+mj-lt"/>
              </a:rPr>
              <a:t>hulladék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mennyisége</a:t>
            </a:r>
            <a:r>
              <a:rPr lang="sk-SK" sz="2600" dirty="0" smtClean="0">
                <a:latin typeface="+mj-lt"/>
              </a:rPr>
              <a:t>, </a:t>
            </a:r>
            <a:r>
              <a:rPr lang="sk-SK" sz="2600" dirty="0" err="1" smtClean="0">
                <a:latin typeface="+mj-lt"/>
              </a:rPr>
              <a:t>és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takarékoskodunk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az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energiával</a:t>
            </a:r>
            <a:endParaRPr lang="sk-SK" sz="2600" dirty="0" smtClean="0">
              <a:latin typeface="+mj-lt"/>
            </a:endParaRPr>
          </a:p>
          <a:p>
            <a:pPr algn="just">
              <a:buClr>
                <a:schemeClr val="accent1"/>
              </a:buClr>
            </a:pPr>
            <a:endParaRPr lang="sk-SK" sz="2600" dirty="0" smtClean="0">
              <a:latin typeface="+mj-lt"/>
            </a:endParaRPr>
          </a:p>
          <a:p>
            <a:pPr algn="just">
              <a:buClr>
                <a:schemeClr val="accent1"/>
              </a:buClr>
            </a:pPr>
            <a:r>
              <a:rPr lang="sk-SK" sz="2600" dirty="0" err="1" smtClean="0">
                <a:latin typeface="+mj-lt"/>
              </a:rPr>
              <a:t>Csak</a:t>
            </a:r>
            <a:r>
              <a:rPr lang="sk-SK" sz="2600" dirty="0" smtClean="0">
                <a:latin typeface="+mj-lt"/>
              </a:rPr>
              <a:t> a </a:t>
            </a:r>
            <a:r>
              <a:rPr lang="sk-SK" sz="2600" dirty="0" err="1" smtClean="0">
                <a:latin typeface="+mj-lt"/>
              </a:rPr>
              <a:t>helyesen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szelektált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hulladékot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lehet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újrahasznosítani</a:t>
            </a:r>
            <a:endParaRPr lang="sk-SK" sz="2600" dirty="0" smtClean="0">
              <a:latin typeface="+mj-lt"/>
            </a:endParaRPr>
          </a:p>
          <a:p>
            <a:pPr>
              <a:buClr>
                <a:schemeClr val="accent1"/>
              </a:buClr>
            </a:pPr>
            <a:endParaRPr lang="sk-SK" sz="2600" dirty="0">
              <a:latin typeface="+mj-lt"/>
            </a:endParaRPr>
          </a:p>
        </p:txBody>
      </p:sp>
      <p:pic>
        <p:nvPicPr>
          <p:cNvPr id="1026" name="Picture 2" descr="C:\Users\Evka\Desktop\Farebné_kontajnery_na_triedený_zb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509120"/>
            <a:ext cx="4248472" cy="190345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71480"/>
            <a:ext cx="8229600" cy="1260024"/>
          </a:xfrm>
        </p:spPr>
        <p:txBody>
          <a:bodyPr>
            <a:normAutofit/>
          </a:bodyPr>
          <a:lstStyle/>
          <a:p>
            <a:pPr algn="ctr"/>
            <a:r>
              <a:rPr lang="sk-SK" sz="3600" dirty="0" err="1" smtClean="0">
                <a:solidFill>
                  <a:schemeClr val="accent1"/>
                </a:solidFill>
              </a:rPr>
              <a:t>Tudáspróba</a:t>
            </a:r>
            <a:r>
              <a:rPr lang="sk-SK" sz="3600" dirty="0" smtClean="0">
                <a:solidFill>
                  <a:schemeClr val="accent1"/>
                </a:solidFill>
              </a:rPr>
              <a:t>!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896544"/>
          </a:xfrm>
        </p:spPr>
        <p:txBody>
          <a:bodyPr>
            <a:normAutofit fontScale="92500"/>
          </a:bodyPr>
          <a:lstStyle/>
          <a:p>
            <a:pPr algn="just">
              <a:buClr>
                <a:schemeClr val="accent1"/>
              </a:buClr>
            </a:pPr>
            <a:r>
              <a:rPr lang="sk-SK" sz="2600" dirty="0" err="1" smtClean="0">
                <a:latin typeface="+mj-lt"/>
              </a:rPr>
              <a:t>Miért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veszélyesek</a:t>
            </a:r>
            <a:r>
              <a:rPr lang="sk-SK" sz="2600" dirty="0" smtClean="0">
                <a:latin typeface="+mj-lt"/>
              </a:rPr>
              <a:t> a </a:t>
            </a:r>
            <a:r>
              <a:rPr lang="sk-SK" sz="2600" dirty="0" err="1" smtClean="0">
                <a:latin typeface="+mj-lt"/>
              </a:rPr>
              <a:t>mérgező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anyagok</a:t>
            </a:r>
            <a:r>
              <a:rPr lang="sk-SK" sz="2600" dirty="0" smtClean="0">
                <a:latin typeface="+mj-lt"/>
              </a:rPr>
              <a:t> a </a:t>
            </a:r>
            <a:r>
              <a:rPr lang="sk-SK" sz="2600" dirty="0" err="1" smtClean="0">
                <a:latin typeface="+mj-lt"/>
              </a:rPr>
              <a:t>természetre</a:t>
            </a:r>
            <a:r>
              <a:rPr lang="sk-SK" sz="2600" dirty="0" smtClean="0">
                <a:latin typeface="+mj-lt"/>
              </a:rPr>
              <a:t>?  </a:t>
            </a:r>
          </a:p>
          <a:p>
            <a:pPr algn="just">
              <a:buClr>
                <a:schemeClr val="accent1"/>
              </a:buClr>
            </a:pPr>
            <a:r>
              <a:rPr lang="sk-SK" sz="2600" dirty="0" smtClean="0">
                <a:latin typeface="+mj-lt"/>
              </a:rPr>
              <a:t>Mi </a:t>
            </a:r>
            <a:r>
              <a:rPr lang="sk-SK" sz="2600" dirty="0" err="1" smtClean="0">
                <a:latin typeface="+mj-lt"/>
              </a:rPr>
              <a:t>szennyezi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lejjobban</a:t>
            </a:r>
            <a:r>
              <a:rPr lang="sk-SK" sz="2600" dirty="0" smtClean="0">
                <a:latin typeface="+mj-lt"/>
              </a:rPr>
              <a:t> a </a:t>
            </a:r>
            <a:r>
              <a:rPr lang="sk-SK" sz="2600" dirty="0" err="1" smtClean="0">
                <a:latin typeface="+mj-lt"/>
              </a:rPr>
              <a:t>légkört</a:t>
            </a:r>
            <a:r>
              <a:rPr lang="sk-SK" sz="2600" dirty="0" smtClean="0">
                <a:latin typeface="+mj-lt"/>
              </a:rPr>
              <a:t>, a </a:t>
            </a:r>
            <a:r>
              <a:rPr lang="sk-SK" sz="2600" dirty="0" err="1" smtClean="0">
                <a:latin typeface="+mj-lt"/>
              </a:rPr>
              <a:t>vizet</a:t>
            </a:r>
            <a:r>
              <a:rPr lang="sk-SK" sz="2600" dirty="0" smtClean="0">
                <a:latin typeface="+mj-lt"/>
              </a:rPr>
              <a:t> a </a:t>
            </a:r>
            <a:r>
              <a:rPr lang="sk-SK" sz="2600" dirty="0" err="1" smtClean="0">
                <a:latin typeface="+mj-lt"/>
              </a:rPr>
              <a:t>talajt</a:t>
            </a:r>
            <a:r>
              <a:rPr lang="sk-SK" sz="2600" dirty="0" smtClean="0">
                <a:latin typeface="+mj-lt"/>
              </a:rPr>
              <a:t>?</a:t>
            </a:r>
          </a:p>
          <a:p>
            <a:pPr algn="just">
              <a:buClr>
                <a:schemeClr val="accent1"/>
              </a:buClr>
            </a:pPr>
            <a:r>
              <a:rPr lang="sk-SK" sz="2600" dirty="0" err="1" smtClean="0">
                <a:latin typeface="+mj-lt"/>
              </a:rPr>
              <a:t>Miért</a:t>
            </a:r>
            <a:r>
              <a:rPr lang="sk-SK" sz="2600" dirty="0" smtClean="0">
                <a:latin typeface="+mj-lt"/>
              </a:rPr>
              <a:t> van </a:t>
            </a:r>
            <a:r>
              <a:rPr lang="sk-SK" sz="2600" dirty="0" err="1" smtClean="0">
                <a:latin typeface="+mj-lt"/>
              </a:rPr>
              <a:t>veszélyben</a:t>
            </a:r>
            <a:r>
              <a:rPr lang="sk-SK" sz="2600" dirty="0" smtClean="0">
                <a:latin typeface="+mj-lt"/>
              </a:rPr>
              <a:t> a </a:t>
            </a:r>
            <a:r>
              <a:rPr lang="sk-SK" sz="2600" dirty="0" err="1" smtClean="0">
                <a:latin typeface="+mj-lt"/>
              </a:rPr>
              <a:t>Földön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az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élőlények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jövője</a:t>
            </a:r>
            <a:r>
              <a:rPr lang="sk-SK" sz="2600" dirty="0" smtClean="0">
                <a:latin typeface="+mj-lt"/>
              </a:rPr>
              <a:t>?</a:t>
            </a:r>
          </a:p>
          <a:p>
            <a:pPr algn="just">
              <a:buClr>
                <a:schemeClr val="accent1"/>
              </a:buClr>
            </a:pPr>
            <a:r>
              <a:rPr lang="sk-SK" sz="2600" dirty="0" err="1" smtClean="0">
                <a:latin typeface="+mj-lt"/>
              </a:rPr>
              <a:t>Magyarázd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meg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mit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jelent</a:t>
            </a:r>
            <a:r>
              <a:rPr lang="sk-SK" sz="2600" dirty="0" smtClean="0">
                <a:latin typeface="+mj-lt"/>
              </a:rPr>
              <a:t> a </a:t>
            </a:r>
            <a:r>
              <a:rPr lang="sk-SK" sz="2600" dirty="0" err="1" smtClean="0">
                <a:latin typeface="+mj-lt"/>
              </a:rPr>
              <a:t>hulladék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újrahasznosítása</a:t>
            </a:r>
            <a:r>
              <a:rPr lang="sk-SK" sz="2600" dirty="0" smtClean="0">
                <a:latin typeface="+mj-lt"/>
              </a:rPr>
              <a:t>!</a:t>
            </a:r>
          </a:p>
          <a:p>
            <a:pPr algn="just">
              <a:buClr>
                <a:schemeClr val="accent1"/>
              </a:buClr>
            </a:pPr>
            <a:r>
              <a:rPr lang="sk-SK" sz="2600" dirty="0" err="1" smtClean="0">
                <a:latin typeface="+mj-lt"/>
              </a:rPr>
              <a:t>Sorolj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fel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néhány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tevékenységet</a:t>
            </a:r>
            <a:r>
              <a:rPr lang="sk-SK" sz="2600" dirty="0" smtClean="0">
                <a:latin typeface="+mj-lt"/>
              </a:rPr>
              <a:t>, </a:t>
            </a:r>
            <a:r>
              <a:rPr lang="sk-SK" sz="2600" dirty="0" err="1" smtClean="0">
                <a:latin typeface="+mj-lt"/>
              </a:rPr>
              <a:t>amivel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óvhatod</a:t>
            </a:r>
            <a:r>
              <a:rPr lang="sk-SK" sz="2600" dirty="0" smtClean="0">
                <a:latin typeface="+mj-lt"/>
              </a:rPr>
              <a:t> a </a:t>
            </a:r>
            <a:r>
              <a:rPr lang="sk-SK" sz="2600" dirty="0" err="1" smtClean="0">
                <a:latin typeface="+mj-lt"/>
              </a:rPr>
              <a:t>természetet</a:t>
            </a:r>
            <a:r>
              <a:rPr lang="sk-SK" sz="2600" dirty="0" smtClean="0">
                <a:latin typeface="+mj-lt"/>
              </a:rPr>
              <a:t>!</a:t>
            </a:r>
            <a:endParaRPr lang="sk-SK" sz="2600" dirty="0" smtClean="0">
              <a:latin typeface="+mj-lt"/>
            </a:endParaRPr>
          </a:p>
          <a:p>
            <a:pPr algn="just">
              <a:buClr>
                <a:schemeClr val="accent1"/>
              </a:buClr>
            </a:pPr>
            <a:r>
              <a:rPr lang="sk-SK" sz="2600" dirty="0" err="1" smtClean="0">
                <a:latin typeface="+mj-lt"/>
              </a:rPr>
              <a:t>Milyen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természetes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energiát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kellene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az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embereknek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jobban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kihasználni</a:t>
            </a:r>
            <a:r>
              <a:rPr lang="sk-SK" sz="2600" dirty="0" smtClean="0">
                <a:latin typeface="+mj-lt"/>
              </a:rPr>
              <a:t>, </a:t>
            </a:r>
            <a:r>
              <a:rPr lang="sk-SK" sz="2600" dirty="0" err="1" smtClean="0">
                <a:latin typeface="+mj-lt"/>
              </a:rPr>
              <a:t>hogy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jobban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védjük</a:t>
            </a:r>
            <a:r>
              <a:rPr lang="sk-SK" sz="2600" dirty="0" smtClean="0">
                <a:latin typeface="+mj-lt"/>
              </a:rPr>
              <a:t> a </a:t>
            </a:r>
            <a:r>
              <a:rPr lang="sk-SK" sz="2600" dirty="0" err="1" smtClean="0">
                <a:latin typeface="+mj-lt"/>
              </a:rPr>
              <a:t>természetet</a:t>
            </a:r>
            <a:r>
              <a:rPr lang="sk-SK" sz="2600" dirty="0" smtClean="0">
                <a:latin typeface="+mj-lt"/>
              </a:rPr>
              <a:t>?</a:t>
            </a:r>
          </a:p>
          <a:p>
            <a:pPr algn="just">
              <a:buClr>
                <a:schemeClr val="accent1"/>
              </a:buClr>
            </a:pPr>
            <a:r>
              <a:rPr lang="sk-SK" sz="2600" dirty="0" err="1" smtClean="0">
                <a:latin typeface="+mj-lt"/>
              </a:rPr>
              <a:t>Magyarádz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meg</a:t>
            </a:r>
            <a:r>
              <a:rPr lang="sk-SK" sz="2600" dirty="0" smtClean="0">
                <a:latin typeface="+mj-lt"/>
              </a:rPr>
              <a:t> a </a:t>
            </a:r>
            <a:r>
              <a:rPr lang="sk-SK" sz="2600" dirty="0" err="1" smtClean="0">
                <a:latin typeface="+mj-lt"/>
              </a:rPr>
              <a:t>reciklálás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fogalmát</a:t>
            </a:r>
            <a:r>
              <a:rPr lang="sk-SK" sz="2600" dirty="0">
                <a:latin typeface="+mj-lt"/>
              </a:rPr>
              <a:t>!</a:t>
            </a:r>
            <a:endParaRPr lang="sk-SK" sz="2600" dirty="0" smtClean="0">
              <a:latin typeface="+mj-lt"/>
            </a:endParaRPr>
          </a:p>
          <a:p>
            <a:pPr algn="just">
              <a:buClr>
                <a:schemeClr val="accent1"/>
              </a:buClr>
            </a:pPr>
            <a:r>
              <a:rPr lang="sk-SK" sz="2600" dirty="0" err="1" smtClean="0">
                <a:latin typeface="+mj-lt"/>
              </a:rPr>
              <a:t>Sorold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fel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az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elkülönített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hulladékgyűjtésre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szolgáló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konténerek</a:t>
            </a:r>
            <a:r>
              <a:rPr lang="sk-SK" sz="2600" dirty="0" smtClean="0">
                <a:latin typeface="+mj-lt"/>
              </a:rPr>
              <a:t> </a:t>
            </a:r>
            <a:r>
              <a:rPr lang="sk-SK" sz="2600" dirty="0" err="1" smtClean="0">
                <a:latin typeface="+mj-lt"/>
              </a:rPr>
              <a:t>színét</a:t>
            </a:r>
            <a:r>
              <a:rPr lang="sk-SK" sz="2600" dirty="0" smtClean="0">
                <a:latin typeface="+mj-lt"/>
              </a:rPr>
              <a:t>! </a:t>
            </a:r>
          </a:p>
          <a:p>
            <a:pPr>
              <a:buClr>
                <a:schemeClr val="accent1"/>
              </a:buClr>
            </a:pPr>
            <a:endParaRPr lang="sk-SK" sz="2400" dirty="0" smtClean="0">
              <a:latin typeface="+mj-lt"/>
            </a:endParaRPr>
          </a:p>
          <a:p>
            <a:pPr>
              <a:buClr>
                <a:schemeClr val="accent1"/>
              </a:buClr>
            </a:pPr>
            <a:endParaRPr lang="sk-SK" sz="2400" dirty="0" smtClean="0">
              <a:latin typeface="+mj-lt"/>
            </a:endParaRPr>
          </a:p>
          <a:p>
            <a:endParaRPr lang="sk-SK" sz="2400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sk-SK" sz="3600" smtClean="0">
                <a:solidFill>
                  <a:schemeClr val="accent1"/>
                </a:solidFill>
              </a:rPr>
              <a:t>Köszön</a:t>
            </a:r>
            <a:r>
              <a:rPr lang="sk-SK" sz="3600">
                <a:solidFill>
                  <a:schemeClr val="accent1"/>
                </a:solidFill>
              </a:rPr>
              <a:t>ö</a:t>
            </a:r>
            <a:r>
              <a:rPr lang="sk-SK" sz="3600" smtClean="0">
                <a:solidFill>
                  <a:schemeClr val="accent1"/>
                </a:solidFill>
              </a:rPr>
              <a:t>m</a:t>
            </a:r>
            <a:r>
              <a:rPr lang="sk-SK" sz="3600" dirty="0" smtClean="0">
                <a:solidFill>
                  <a:schemeClr val="accent1"/>
                </a:solidFill>
              </a:rPr>
              <a:t> a </a:t>
            </a:r>
            <a:r>
              <a:rPr lang="sk-SK" sz="3600" dirty="0" err="1" smtClean="0">
                <a:solidFill>
                  <a:schemeClr val="accent1"/>
                </a:solidFill>
              </a:rPr>
              <a:t>figyelmet</a:t>
            </a:r>
            <a:r>
              <a:rPr lang="sk-SK" sz="3600" dirty="0" smtClean="0">
                <a:solidFill>
                  <a:schemeClr val="accent1"/>
                </a:solidFill>
              </a:rPr>
              <a:t>!</a:t>
            </a:r>
            <a:endParaRPr lang="sk-SK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Mests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295</TotalTime>
  <Words>320</Words>
  <Application>Microsoft Office PowerPoint</Application>
  <PresentationFormat>Prezentácia na obrazovke (4:3)</PresentationFormat>
  <Paragraphs>50</Paragraphs>
  <Slides>9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Mestský</vt:lpstr>
      <vt:lpstr>Az ember életkörnyezete   Biológia, 9. évfolyam    </vt:lpstr>
      <vt:lpstr>Az ember és a környezet kapcsolata</vt:lpstr>
      <vt:lpstr>Az ember és a környezetszennyezés</vt:lpstr>
      <vt:lpstr>Környezetszennyezés</vt:lpstr>
      <vt:lpstr>Környezetszennyezés</vt:lpstr>
      <vt:lpstr>Környezertvédelem</vt:lpstr>
      <vt:lpstr>A szemét osztályozása (szeparálása) és újrahasznosítása (reciklálása)</vt:lpstr>
      <vt:lpstr>Tudáspróba!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Životné prostredie človeka    Biológia, 9. ročník    Mgr. Eva Hanoková</dc:title>
  <dc:creator>Evka</dc:creator>
  <cp:lastModifiedBy>pc</cp:lastModifiedBy>
  <cp:revision>34</cp:revision>
  <dcterms:created xsi:type="dcterms:W3CDTF">2020-05-02T17:41:43Z</dcterms:created>
  <dcterms:modified xsi:type="dcterms:W3CDTF">2020-05-20T11:01:32Z</dcterms:modified>
</cp:coreProperties>
</file>