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0" r:id="rId3"/>
    <p:sldId id="258" r:id="rId4"/>
    <p:sldId id="257" r:id="rId5"/>
    <p:sldId id="277" r:id="rId6"/>
    <p:sldId id="265" r:id="rId7"/>
    <p:sldId id="278" r:id="rId8"/>
    <p:sldId id="267" r:id="rId9"/>
    <p:sldId id="266" r:id="rId10"/>
    <p:sldId id="272" r:id="rId11"/>
    <p:sldId id="261" r:id="rId12"/>
    <p:sldId id="264" r:id="rId13"/>
    <p:sldId id="273" r:id="rId14"/>
    <p:sldId id="274" r:id="rId15"/>
    <p:sldId id="281" r:id="rId16"/>
    <p:sldId id="259" r:id="rId17"/>
    <p:sldId id="284" r:id="rId18"/>
    <p:sldId id="283" r:id="rId19"/>
    <p:sldId id="282" r:id="rId20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CC66"/>
    <a:srgbClr val="9966FF"/>
    <a:srgbClr val="336699"/>
    <a:srgbClr val="33CC33"/>
    <a:srgbClr val="FFFF66"/>
    <a:srgbClr val="FF0066"/>
    <a:srgbClr val="339966"/>
    <a:srgbClr val="A500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946" autoAdjust="0"/>
    <p:restoredTop sz="98311" autoAdjust="0"/>
  </p:normalViewPr>
  <p:slideViewPr>
    <p:cSldViewPr snapToGrid="0" snapToObjects="1">
      <p:cViewPr>
        <p:scale>
          <a:sx n="80" d="100"/>
          <a:sy n="80" d="100"/>
        </p:scale>
        <p:origin x="-912" y="354"/>
      </p:cViewPr>
      <p:guideLst>
        <p:guide orient="horz" pos="4165"/>
        <p:guide orient="horz" pos="477"/>
        <p:guide orient="horz" pos="157"/>
        <p:guide pos="2879"/>
        <p:guide pos="4521"/>
        <p:guide pos="37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10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C42C502-93F3-4A1D-8207-49983D10548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Mintaszöveg szerkesztése</a:t>
            </a:r>
          </a:p>
          <a:p>
            <a:pPr lvl="1"/>
            <a:r>
              <a:rPr lang="en-US" noProof="0" smtClean="0"/>
              <a:t>Második szint</a:t>
            </a:r>
          </a:p>
          <a:p>
            <a:pPr lvl="2"/>
            <a:r>
              <a:rPr lang="en-US" noProof="0" smtClean="0"/>
              <a:t>Harmadik szint</a:t>
            </a:r>
          </a:p>
          <a:p>
            <a:pPr lvl="3"/>
            <a:r>
              <a:rPr lang="en-US" noProof="0" smtClean="0"/>
              <a:t>Negyedik szint</a:t>
            </a:r>
          </a:p>
          <a:p>
            <a:pPr lvl="4"/>
            <a:r>
              <a:rPr lang="en-US" noProof="0" smtClean="0"/>
              <a:t>Ötödik szint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27A7204-FCCF-40D7-8A0F-8EC8D8E1E2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6956C24-3303-4D91-AF15-B8BB284D2B62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35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9E399D9-CD22-4515-A0F6-7B93987DA511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E37BC15-1C50-42EB-9143-62DC6E76ED74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337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A4F37AF-C8DA-41CD-BD54-FC3E305D9F5D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48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2B9C003-205C-4E2E-87E7-6B62E483C092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358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47E49C9-8102-4DE4-813B-4A6EFBA6CC79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368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7EF7CEF-72D7-4C26-8813-AE5F5576D747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378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605E5E0-F610-46E2-9645-DF942DD6D19A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389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F2A0145-E61E-4053-9584-C76888129A2B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399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B81C46E-CBF3-4A54-BBE8-4B63F5FDF27D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409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7618783-F189-44C7-AD53-4CF09AE7B502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419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58A3CFC-60D1-4C46-8530-7DCF04436D67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45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7FB8311-392F-482B-9C5A-5E2F92C739FA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5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5B7859F-6C53-4D34-8A65-33DFA91D118A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66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8B5EAE3-FF01-4616-A295-DA7210E0A6BD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76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75E5A22-75DC-4BDA-8720-1A45070F054B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86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425C297-00EA-486B-B873-EBB382259C5B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96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B51A44C-15DF-4447-8689-AC7A0B151824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07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73514B3-1AB3-4F60-94FD-5DED31894CBE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17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hu-HU" sz="10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image" Target="../media/image12.wmf"/><Relationship Id="rId3" Type="http://schemas.openxmlformats.org/officeDocument/2006/relationships/image" Target="../media/image2.png"/><Relationship Id="rId7" Type="http://schemas.openxmlformats.org/officeDocument/2006/relationships/image" Target="../media/image6.wmf"/><Relationship Id="rId12" Type="http://schemas.openxmlformats.org/officeDocument/2006/relationships/image" Target="../media/image11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wmf"/><Relationship Id="rId11" Type="http://schemas.openxmlformats.org/officeDocument/2006/relationships/image" Target="../media/image10.wmf"/><Relationship Id="rId5" Type="http://schemas.openxmlformats.org/officeDocument/2006/relationships/image" Target="../media/image4.wmf"/><Relationship Id="rId15" Type="http://schemas.openxmlformats.org/officeDocument/2006/relationships/image" Target="../media/image14.wmf"/><Relationship Id="rId10" Type="http://schemas.openxmlformats.org/officeDocument/2006/relationships/image" Target="../media/image9.wmf"/><Relationship Id="rId4" Type="http://schemas.openxmlformats.org/officeDocument/2006/relationships/image" Target="../media/image3.wmf"/><Relationship Id="rId9" Type="http://schemas.openxmlformats.org/officeDocument/2006/relationships/image" Target="../media/image8.wmf"/><Relationship Id="rId14" Type="http://schemas.openxmlformats.org/officeDocument/2006/relationships/image" Target="../media/image13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26988" y="757238"/>
            <a:ext cx="9151937" cy="71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pic>
        <p:nvPicPr>
          <p:cNvPr id="5" name="Picture 5" descr="Food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938" y="250825"/>
            <a:ext cx="8921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Food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381625" y="241300"/>
            <a:ext cx="638175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Gyerkoc 03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4338638" y="241300"/>
            <a:ext cx="385762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Labda 5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900113" y="249238"/>
            <a:ext cx="66992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Si 1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2876550" y="250825"/>
            <a:ext cx="495300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Sportos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6122988" y="250825"/>
            <a:ext cx="3254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1" descr="Dinnye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2212975" y="241300"/>
            <a:ext cx="635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" descr="Dobozos tej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7337425" y="233363"/>
            <a:ext cx="3524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3" descr="Fruit mix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8361363" y="241300"/>
            <a:ext cx="7905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4" descr="Hot-dog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6553200" y="236538"/>
            <a:ext cx="7112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5" descr="J0232101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1731963" y="249238"/>
            <a:ext cx="396875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6" descr="J0290038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7689850" y="250825"/>
            <a:ext cx="6096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7" descr="J0296181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4792663" y="241300"/>
            <a:ext cx="487362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8" descr="J0296186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3479800" y="249238"/>
            <a:ext cx="742950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9"/>
          <p:cNvSpPr>
            <a:spLocks noChangeArrowheads="1"/>
          </p:cNvSpPr>
          <p:nvPr userDrawn="1"/>
        </p:nvSpPr>
        <p:spPr bwMode="auto">
          <a:xfrm>
            <a:off x="7938" y="169863"/>
            <a:ext cx="9151937" cy="71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0" name="Rectangle 20"/>
          <p:cNvSpPr>
            <a:spLocks noChangeArrowheads="1"/>
          </p:cNvSpPr>
          <p:nvPr userDrawn="1"/>
        </p:nvSpPr>
        <p:spPr bwMode="auto">
          <a:xfrm>
            <a:off x="-4763" y="-6350"/>
            <a:ext cx="9151938" cy="24765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grpSp>
        <p:nvGrpSpPr>
          <p:cNvPr id="21" name="Group 21"/>
          <p:cNvGrpSpPr>
            <a:grpSpLocks/>
          </p:cNvGrpSpPr>
          <p:nvPr userDrawn="1"/>
        </p:nvGrpSpPr>
        <p:grpSpPr bwMode="auto">
          <a:xfrm>
            <a:off x="26988" y="6235700"/>
            <a:ext cx="4576762" cy="350838"/>
            <a:chOff x="-3" y="3770"/>
            <a:chExt cx="5760" cy="375"/>
          </a:xfrm>
        </p:grpSpPr>
        <p:pic>
          <p:nvPicPr>
            <p:cNvPr id="22" name="Picture 22" descr="Food 2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3" y="3781"/>
              <a:ext cx="562" cy="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23" descr="Food"/>
            <p:cNvPicPr>
              <a:picLocks noChangeAspect="1" noChangeArrowheads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82" y="3775"/>
              <a:ext cx="402" cy="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24" descr="Gyerkoc 03"/>
            <p:cNvPicPr>
              <a:picLocks noChangeAspect="1" noChangeArrowheads="1"/>
            </p:cNvPicPr>
            <p:nvPr userDrawn="1"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725" y="3775"/>
              <a:ext cx="243" cy="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25" descr="Labda 5"/>
            <p:cNvPicPr>
              <a:picLocks noChangeAspect="1" noChangeArrowheads="1"/>
            </p:cNvPicPr>
            <p:nvPr userDrawn="1"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59" y="3780"/>
              <a:ext cx="422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26" descr="Si 1"/>
            <p:cNvPicPr>
              <a:picLocks noChangeAspect="1" noChangeArrowheads="1"/>
            </p:cNvPicPr>
            <p:nvPr userDrawn="1"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804" y="3781"/>
              <a:ext cx="312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27" descr="Sportos"/>
            <p:cNvPicPr>
              <a:picLocks noChangeAspect="1" noChangeArrowheads="1"/>
            </p:cNvPicPr>
            <p:nvPr userDrawn="1"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849" y="3781"/>
              <a:ext cx="205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28" descr="Dinnye"/>
            <p:cNvPicPr>
              <a:picLocks noChangeAspect="1" noChangeArrowheads="1"/>
            </p:cNvPicPr>
            <p:nvPr userDrawn="1"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386" y="3775"/>
              <a:ext cx="40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29" descr="Dobozos tej"/>
            <p:cNvPicPr>
              <a:picLocks noChangeAspect="1" noChangeArrowheads="1"/>
            </p:cNvPicPr>
            <p:nvPr userDrawn="1"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614" y="3770"/>
              <a:ext cx="222" cy="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30" descr="Fruit mix"/>
            <p:cNvPicPr>
              <a:picLocks noChangeAspect="1" noChangeArrowheads="1"/>
            </p:cNvPicPr>
            <p:nvPr userDrawn="1"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5259" y="3775"/>
              <a:ext cx="498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31" descr="Hot-dog"/>
            <p:cNvPicPr>
              <a:picLocks noChangeAspect="1" noChangeArrowheads="1"/>
            </p:cNvPicPr>
            <p:nvPr userDrawn="1"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120" y="3772"/>
              <a:ext cx="448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32" descr="J0232101"/>
            <p:cNvPicPr>
              <a:picLocks noChangeAspect="1" noChangeArrowheads="1"/>
            </p:cNvPicPr>
            <p:nvPr userDrawn="1"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1083" y="3780"/>
              <a:ext cx="250" cy="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33" descr="J0290038"/>
            <p:cNvPicPr>
              <a:picLocks noChangeAspect="1" noChangeArrowheads="1"/>
            </p:cNvPicPr>
            <p:nvPr userDrawn="1"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4836" y="3781"/>
              <a:ext cx="384" cy="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34" descr="J0296181"/>
            <p:cNvPicPr>
              <a:picLocks noChangeAspect="1" noChangeArrowheads="1"/>
            </p:cNvPicPr>
            <p:nvPr userDrawn="1"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011" y="3775"/>
              <a:ext cx="307" cy="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35" descr="J0296186"/>
            <p:cNvPicPr>
              <a:picLocks noChangeAspect="1" noChangeArrowheads="1"/>
            </p:cNvPicPr>
            <p:nvPr userDrawn="1"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2184" y="3780"/>
              <a:ext cx="468" cy="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6" name="Group 36"/>
          <p:cNvGrpSpPr>
            <a:grpSpLocks/>
          </p:cNvGrpSpPr>
          <p:nvPr userDrawn="1"/>
        </p:nvGrpSpPr>
        <p:grpSpPr bwMode="auto">
          <a:xfrm>
            <a:off x="4603750" y="6226175"/>
            <a:ext cx="4576763" cy="350838"/>
            <a:chOff x="-3" y="3770"/>
            <a:chExt cx="5760" cy="375"/>
          </a:xfrm>
        </p:grpSpPr>
        <p:pic>
          <p:nvPicPr>
            <p:cNvPr id="37" name="Picture 37" descr="Food 2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3" y="3781"/>
              <a:ext cx="562" cy="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38" descr="Food"/>
            <p:cNvPicPr>
              <a:picLocks noChangeAspect="1" noChangeArrowheads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82" y="3775"/>
              <a:ext cx="402" cy="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39" descr="Gyerkoc 03"/>
            <p:cNvPicPr>
              <a:picLocks noChangeAspect="1" noChangeArrowheads="1"/>
            </p:cNvPicPr>
            <p:nvPr userDrawn="1"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725" y="3775"/>
              <a:ext cx="243" cy="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40" descr="Labda 5"/>
            <p:cNvPicPr>
              <a:picLocks noChangeAspect="1" noChangeArrowheads="1"/>
            </p:cNvPicPr>
            <p:nvPr userDrawn="1"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59" y="3780"/>
              <a:ext cx="422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Picture 41" descr="Si 1"/>
            <p:cNvPicPr>
              <a:picLocks noChangeAspect="1" noChangeArrowheads="1"/>
            </p:cNvPicPr>
            <p:nvPr userDrawn="1"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804" y="3781"/>
              <a:ext cx="312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42" descr="Sportos"/>
            <p:cNvPicPr>
              <a:picLocks noChangeAspect="1" noChangeArrowheads="1"/>
            </p:cNvPicPr>
            <p:nvPr userDrawn="1"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849" y="3781"/>
              <a:ext cx="205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Picture 43" descr="Dinnye"/>
            <p:cNvPicPr>
              <a:picLocks noChangeAspect="1" noChangeArrowheads="1"/>
            </p:cNvPicPr>
            <p:nvPr userDrawn="1"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386" y="3775"/>
              <a:ext cx="40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44" descr="Dobozos tej"/>
            <p:cNvPicPr>
              <a:picLocks noChangeAspect="1" noChangeArrowheads="1"/>
            </p:cNvPicPr>
            <p:nvPr userDrawn="1"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614" y="3770"/>
              <a:ext cx="222" cy="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" name="Picture 45" descr="Fruit mix"/>
            <p:cNvPicPr>
              <a:picLocks noChangeAspect="1" noChangeArrowheads="1"/>
            </p:cNvPicPr>
            <p:nvPr userDrawn="1"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5259" y="3775"/>
              <a:ext cx="498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Picture 46" descr="Hot-dog"/>
            <p:cNvPicPr>
              <a:picLocks noChangeAspect="1" noChangeArrowheads="1"/>
            </p:cNvPicPr>
            <p:nvPr userDrawn="1"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120" y="3772"/>
              <a:ext cx="448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" name="Picture 47" descr="J0232101"/>
            <p:cNvPicPr>
              <a:picLocks noChangeAspect="1" noChangeArrowheads="1"/>
            </p:cNvPicPr>
            <p:nvPr userDrawn="1"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1083" y="3780"/>
              <a:ext cx="250" cy="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48" descr="J0290038"/>
            <p:cNvPicPr>
              <a:picLocks noChangeAspect="1" noChangeArrowheads="1"/>
            </p:cNvPicPr>
            <p:nvPr userDrawn="1"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4836" y="3781"/>
              <a:ext cx="384" cy="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" name="Picture 49" descr="J0296181"/>
            <p:cNvPicPr>
              <a:picLocks noChangeAspect="1" noChangeArrowheads="1"/>
            </p:cNvPicPr>
            <p:nvPr userDrawn="1"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011" y="3775"/>
              <a:ext cx="307" cy="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" name="Picture 50" descr="J0296186"/>
            <p:cNvPicPr>
              <a:picLocks noChangeAspect="1" noChangeArrowheads="1"/>
            </p:cNvPicPr>
            <p:nvPr userDrawn="1"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2184" y="3780"/>
              <a:ext cx="468" cy="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" name="Rectangle 51"/>
          <p:cNvSpPr>
            <a:spLocks noChangeArrowheads="1"/>
          </p:cNvSpPr>
          <p:nvPr userDrawn="1"/>
        </p:nvSpPr>
        <p:spPr bwMode="auto">
          <a:xfrm>
            <a:off x="7938" y="0"/>
            <a:ext cx="9136062" cy="1111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effectLst/>
              </a:defRPr>
            </a:lvl1pPr>
          </a:lstStyle>
          <a:p>
            <a:pPr lvl="0"/>
            <a:r>
              <a:rPr lang="en-US" noProof="0" smtClean="0"/>
              <a:t>Mintacím szerkesztése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Alcím mintájának szerkesztése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61175" y="812800"/>
            <a:ext cx="2282825" cy="5313363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7938" y="812800"/>
            <a:ext cx="6700837" cy="5313363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38" y="812800"/>
            <a:ext cx="9136062" cy="604838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8895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7995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38" y="812800"/>
            <a:ext cx="9136062" cy="604838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8895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7995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7995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38" y="812800"/>
            <a:ext cx="9136062" cy="604838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8895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7995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7995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7938" y="812800"/>
            <a:ext cx="9136062" cy="604838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8895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7995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8895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7995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8895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7995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26" Type="http://schemas.openxmlformats.org/officeDocument/2006/relationships/image" Target="../media/image10.wmf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w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5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wmf"/><Relationship Id="rId29" Type="http://schemas.openxmlformats.org/officeDocument/2006/relationships/image" Target="../media/image13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8.w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7.wmf"/><Relationship Id="rId28" Type="http://schemas.openxmlformats.org/officeDocument/2006/relationships/image" Target="../media/image12.wmf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w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wmf"/><Relationship Id="rId27" Type="http://schemas.openxmlformats.org/officeDocument/2006/relationships/image" Target="../media/image11.wmf"/><Relationship Id="rId30" Type="http://schemas.openxmlformats.org/officeDocument/2006/relationships/image" Target="../media/image14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938" y="812800"/>
            <a:ext cx="9136062" cy="6048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0033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895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Mintaszöveg szerkesztése</a:t>
            </a:r>
          </a:p>
          <a:p>
            <a:pPr lvl="1"/>
            <a:r>
              <a:rPr lang="en-US" smtClean="0"/>
              <a:t>Második szint</a:t>
            </a:r>
          </a:p>
          <a:p>
            <a:pPr lvl="2"/>
            <a:r>
              <a:rPr lang="en-US" smtClean="0"/>
              <a:t>Harmadik szint</a:t>
            </a:r>
          </a:p>
          <a:p>
            <a:pPr lvl="3"/>
            <a:r>
              <a:rPr lang="en-US" smtClean="0"/>
              <a:t>Negyedik szint</a:t>
            </a:r>
          </a:p>
          <a:p>
            <a:pPr lvl="4"/>
            <a:r>
              <a:rPr lang="en-US" smtClean="0"/>
              <a:t>Ötödik szint</a:t>
            </a:r>
          </a:p>
        </p:txBody>
      </p:sp>
      <p:sp>
        <p:nvSpPr>
          <p:cNvPr id="1028" name="Rectangle 40"/>
          <p:cNvSpPr>
            <a:spLocks noChangeArrowheads="1"/>
          </p:cNvSpPr>
          <p:nvPr userDrawn="1"/>
        </p:nvSpPr>
        <p:spPr bwMode="auto">
          <a:xfrm>
            <a:off x="26988" y="757238"/>
            <a:ext cx="9151937" cy="71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pic>
        <p:nvPicPr>
          <p:cNvPr id="1029" name="Picture 46" descr="Food 2"/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7938" y="250825"/>
            <a:ext cx="8921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47" descr="Food"/>
          <p:cNvPicPr>
            <a:picLocks noChangeAspect="1" noChangeArrowheads="1"/>
          </p:cNvPicPr>
          <p:nvPr userDrawn="1"/>
        </p:nvPicPr>
        <p:blipFill>
          <a:blip r:embed="rId18"/>
          <a:srcRect/>
          <a:stretch>
            <a:fillRect/>
          </a:stretch>
        </p:blipFill>
        <p:spPr bwMode="auto">
          <a:xfrm>
            <a:off x="5381625" y="241300"/>
            <a:ext cx="638175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48" descr="Gyerkoc 03"/>
          <p:cNvPicPr>
            <a:picLocks noChangeAspect="1" noChangeArrowheads="1"/>
          </p:cNvPicPr>
          <p:nvPr userDrawn="1"/>
        </p:nvPicPr>
        <p:blipFill>
          <a:blip r:embed="rId19"/>
          <a:srcRect/>
          <a:stretch>
            <a:fillRect/>
          </a:stretch>
        </p:blipFill>
        <p:spPr bwMode="auto">
          <a:xfrm>
            <a:off x="4338638" y="241300"/>
            <a:ext cx="385762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49" descr="Labda 5"/>
          <p:cNvPicPr>
            <a:picLocks noChangeAspect="1" noChangeArrowheads="1"/>
          </p:cNvPicPr>
          <p:nvPr userDrawn="1"/>
        </p:nvPicPr>
        <p:blipFill>
          <a:blip r:embed="rId20"/>
          <a:srcRect/>
          <a:stretch>
            <a:fillRect/>
          </a:stretch>
        </p:blipFill>
        <p:spPr bwMode="auto">
          <a:xfrm>
            <a:off x="900113" y="249238"/>
            <a:ext cx="66992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50" descr="Si 1"/>
          <p:cNvPicPr>
            <a:picLocks noChangeAspect="1" noChangeArrowheads="1"/>
          </p:cNvPicPr>
          <p:nvPr userDrawn="1"/>
        </p:nvPicPr>
        <p:blipFill>
          <a:blip r:embed="rId21"/>
          <a:srcRect/>
          <a:stretch>
            <a:fillRect/>
          </a:stretch>
        </p:blipFill>
        <p:spPr bwMode="auto">
          <a:xfrm>
            <a:off x="2876550" y="250825"/>
            <a:ext cx="495300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51" descr="Sportos"/>
          <p:cNvPicPr>
            <a:picLocks noChangeAspect="1" noChangeArrowheads="1"/>
          </p:cNvPicPr>
          <p:nvPr userDrawn="1"/>
        </p:nvPicPr>
        <p:blipFill>
          <a:blip r:embed="rId22"/>
          <a:srcRect/>
          <a:stretch>
            <a:fillRect/>
          </a:stretch>
        </p:blipFill>
        <p:spPr bwMode="auto">
          <a:xfrm>
            <a:off x="6122988" y="250825"/>
            <a:ext cx="3254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52" descr="Dinnye"/>
          <p:cNvPicPr>
            <a:picLocks noChangeAspect="1" noChangeArrowheads="1"/>
          </p:cNvPicPr>
          <p:nvPr userDrawn="1"/>
        </p:nvPicPr>
        <p:blipFill>
          <a:blip r:embed="rId23"/>
          <a:srcRect/>
          <a:stretch>
            <a:fillRect/>
          </a:stretch>
        </p:blipFill>
        <p:spPr bwMode="auto">
          <a:xfrm>
            <a:off x="2212975" y="241300"/>
            <a:ext cx="635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53" descr="Dobozos tej"/>
          <p:cNvPicPr>
            <a:picLocks noChangeAspect="1" noChangeArrowheads="1"/>
          </p:cNvPicPr>
          <p:nvPr userDrawn="1"/>
        </p:nvPicPr>
        <p:blipFill>
          <a:blip r:embed="rId24"/>
          <a:srcRect/>
          <a:stretch>
            <a:fillRect/>
          </a:stretch>
        </p:blipFill>
        <p:spPr bwMode="auto">
          <a:xfrm>
            <a:off x="7337425" y="233363"/>
            <a:ext cx="3524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54" descr="Fruit mix"/>
          <p:cNvPicPr>
            <a:picLocks noChangeAspect="1" noChangeArrowheads="1"/>
          </p:cNvPicPr>
          <p:nvPr userDrawn="1"/>
        </p:nvPicPr>
        <p:blipFill>
          <a:blip r:embed="rId25"/>
          <a:srcRect/>
          <a:stretch>
            <a:fillRect/>
          </a:stretch>
        </p:blipFill>
        <p:spPr bwMode="auto">
          <a:xfrm>
            <a:off x="8361363" y="241300"/>
            <a:ext cx="7905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55" descr="Hot-dog"/>
          <p:cNvPicPr>
            <a:picLocks noChangeAspect="1" noChangeArrowheads="1"/>
          </p:cNvPicPr>
          <p:nvPr userDrawn="1"/>
        </p:nvPicPr>
        <p:blipFill>
          <a:blip r:embed="rId26"/>
          <a:srcRect/>
          <a:stretch>
            <a:fillRect/>
          </a:stretch>
        </p:blipFill>
        <p:spPr bwMode="auto">
          <a:xfrm>
            <a:off x="6553200" y="236538"/>
            <a:ext cx="7112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56" descr="J0232101"/>
          <p:cNvPicPr>
            <a:picLocks noChangeAspect="1" noChangeArrowheads="1"/>
          </p:cNvPicPr>
          <p:nvPr userDrawn="1"/>
        </p:nvPicPr>
        <p:blipFill>
          <a:blip r:embed="rId27"/>
          <a:srcRect/>
          <a:stretch>
            <a:fillRect/>
          </a:stretch>
        </p:blipFill>
        <p:spPr bwMode="auto">
          <a:xfrm>
            <a:off x="1731963" y="249238"/>
            <a:ext cx="396875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" name="Picture 57" descr="J0290038"/>
          <p:cNvPicPr>
            <a:picLocks noChangeAspect="1" noChangeArrowheads="1"/>
          </p:cNvPicPr>
          <p:nvPr userDrawn="1"/>
        </p:nvPicPr>
        <p:blipFill>
          <a:blip r:embed="rId28"/>
          <a:srcRect/>
          <a:stretch>
            <a:fillRect/>
          </a:stretch>
        </p:blipFill>
        <p:spPr bwMode="auto">
          <a:xfrm>
            <a:off x="7689850" y="250825"/>
            <a:ext cx="6096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1" name="Picture 58" descr="J0296181"/>
          <p:cNvPicPr>
            <a:picLocks noChangeAspect="1" noChangeArrowheads="1"/>
          </p:cNvPicPr>
          <p:nvPr userDrawn="1"/>
        </p:nvPicPr>
        <p:blipFill>
          <a:blip r:embed="rId29"/>
          <a:srcRect/>
          <a:stretch>
            <a:fillRect/>
          </a:stretch>
        </p:blipFill>
        <p:spPr bwMode="auto">
          <a:xfrm>
            <a:off x="4792663" y="241300"/>
            <a:ext cx="487362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2" name="Picture 59" descr="J0296186"/>
          <p:cNvPicPr>
            <a:picLocks noChangeAspect="1" noChangeArrowheads="1"/>
          </p:cNvPicPr>
          <p:nvPr userDrawn="1"/>
        </p:nvPicPr>
        <p:blipFill>
          <a:blip r:embed="rId30"/>
          <a:srcRect/>
          <a:stretch>
            <a:fillRect/>
          </a:stretch>
        </p:blipFill>
        <p:spPr bwMode="auto">
          <a:xfrm>
            <a:off x="3479800" y="249238"/>
            <a:ext cx="742950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3" name="Rectangle 41"/>
          <p:cNvSpPr>
            <a:spLocks noChangeArrowheads="1"/>
          </p:cNvSpPr>
          <p:nvPr userDrawn="1"/>
        </p:nvSpPr>
        <p:spPr bwMode="auto">
          <a:xfrm>
            <a:off x="7938" y="169863"/>
            <a:ext cx="9151937" cy="71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044" name="Rectangle 34"/>
          <p:cNvSpPr>
            <a:spLocks noChangeArrowheads="1"/>
          </p:cNvSpPr>
          <p:nvPr userDrawn="1"/>
        </p:nvSpPr>
        <p:spPr bwMode="auto">
          <a:xfrm>
            <a:off x="-4763" y="-6350"/>
            <a:ext cx="9151938" cy="24765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grpSp>
        <p:nvGrpSpPr>
          <p:cNvPr id="1045" name="Group 74"/>
          <p:cNvGrpSpPr>
            <a:grpSpLocks/>
          </p:cNvGrpSpPr>
          <p:nvPr userDrawn="1"/>
        </p:nvGrpSpPr>
        <p:grpSpPr bwMode="auto">
          <a:xfrm>
            <a:off x="26988" y="6235700"/>
            <a:ext cx="4576762" cy="350838"/>
            <a:chOff x="-3" y="3770"/>
            <a:chExt cx="5760" cy="375"/>
          </a:xfrm>
        </p:grpSpPr>
        <p:pic>
          <p:nvPicPr>
            <p:cNvPr id="1064" name="Picture 60" descr="Food 2"/>
            <p:cNvPicPr>
              <a:picLocks noChangeAspect="1" noChangeArrowheads="1"/>
            </p:cNvPicPr>
            <p:nvPr userDrawn="1"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-3" y="3781"/>
              <a:ext cx="562" cy="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65" name="Picture 61" descr="Food"/>
            <p:cNvPicPr>
              <a:picLocks noChangeAspect="1" noChangeArrowheads="1"/>
            </p:cNvPicPr>
            <p:nvPr userDrawn="1"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3382" y="3775"/>
              <a:ext cx="402" cy="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66" name="Picture 62" descr="Gyerkoc 03"/>
            <p:cNvPicPr>
              <a:picLocks noChangeAspect="1" noChangeArrowheads="1"/>
            </p:cNvPicPr>
            <p:nvPr userDrawn="1"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2725" y="3775"/>
              <a:ext cx="243" cy="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67" name="Picture 63" descr="Labda 5"/>
            <p:cNvPicPr>
              <a:picLocks noChangeAspect="1" noChangeArrowheads="1"/>
            </p:cNvPicPr>
            <p:nvPr userDrawn="1"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559" y="3780"/>
              <a:ext cx="422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68" name="Picture 64" descr="Si 1"/>
            <p:cNvPicPr>
              <a:picLocks noChangeAspect="1" noChangeArrowheads="1"/>
            </p:cNvPicPr>
            <p:nvPr userDrawn="1"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1804" y="3781"/>
              <a:ext cx="312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69" name="Picture 65" descr="Sportos"/>
            <p:cNvPicPr>
              <a:picLocks noChangeAspect="1" noChangeArrowheads="1"/>
            </p:cNvPicPr>
            <p:nvPr userDrawn="1"/>
          </p:nvPicPr>
          <p:blipFill>
            <a:blip r:embed="rId22"/>
            <a:srcRect/>
            <a:stretch>
              <a:fillRect/>
            </a:stretch>
          </p:blipFill>
          <p:spPr bwMode="auto">
            <a:xfrm>
              <a:off x="3849" y="3781"/>
              <a:ext cx="205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70" name="Picture 66" descr="Dinnye"/>
            <p:cNvPicPr>
              <a:picLocks noChangeAspect="1" noChangeArrowheads="1"/>
            </p:cNvPicPr>
            <p:nvPr userDrawn="1"/>
          </p:nvPicPr>
          <p:blipFill>
            <a:blip r:embed="rId23"/>
            <a:srcRect/>
            <a:stretch>
              <a:fillRect/>
            </a:stretch>
          </p:blipFill>
          <p:spPr bwMode="auto">
            <a:xfrm>
              <a:off x="1386" y="3775"/>
              <a:ext cx="40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71" name="Picture 67" descr="Dobozos tej"/>
            <p:cNvPicPr>
              <a:picLocks noChangeAspect="1" noChangeArrowheads="1"/>
            </p:cNvPicPr>
            <p:nvPr userDrawn="1"/>
          </p:nvPicPr>
          <p:blipFill>
            <a:blip r:embed="rId24"/>
            <a:srcRect/>
            <a:stretch>
              <a:fillRect/>
            </a:stretch>
          </p:blipFill>
          <p:spPr bwMode="auto">
            <a:xfrm>
              <a:off x="4614" y="3770"/>
              <a:ext cx="222" cy="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72" name="Picture 68" descr="Fruit mix"/>
            <p:cNvPicPr>
              <a:picLocks noChangeAspect="1" noChangeArrowheads="1"/>
            </p:cNvPicPr>
            <p:nvPr userDrawn="1"/>
          </p:nvPicPr>
          <p:blipFill>
            <a:blip r:embed="rId25"/>
            <a:srcRect/>
            <a:stretch>
              <a:fillRect/>
            </a:stretch>
          </p:blipFill>
          <p:spPr bwMode="auto">
            <a:xfrm>
              <a:off x="5259" y="3775"/>
              <a:ext cx="498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73" name="Picture 69" descr="Hot-dog"/>
            <p:cNvPicPr>
              <a:picLocks noChangeAspect="1" noChangeArrowheads="1"/>
            </p:cNvPicPr>
            <p:nvPr userDrawn="1"/>
          </p:nvPicPr>
          <p:blipFill>
            <a:blip r:embed="rId26"/>
            <a:srcRect/>
            <a:stretch>
              <a:fillRect/>
            </a:stretch>
          </p:blipFill>
          <p:spPr bwMode="auto">
            <a:xfrm>
              <a:off x="4120" y="3772"/>
              <a:ext cx="448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74" name="Picture 70" descr="J0232101"/>
            <p:cNvPicPr>
              <a:picLocks noChangeAspect="1" noChangeArrowheads="1"/>
            </p:cNvPicPr>
            <p:nvPr userDrawn="1"/>
          </p:nvPicPr>
          <p:blipFill>
            <a:blip r:embed="rId27"/>
            <a:srcRect/>
            <a:stretch>
              <a:fillRect/>
            </a:stretch>
          </p:blipFill>
          <p:spPr bwMode="auto">
            <a:xfrm>
              <a:off x="1083" y="3780"/>
              <a:ext cx="250" cy="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75" name="Picture 71" descr="J0290038"/>
            <p:cNvPicPr>
              <a:picLocks noChangeAspect="1" noChangeArrowheads="1"/>
            </p:cNvPicPr>
            <p:nvPr userDrawn="1"/>
          </p:nvPicPr>
          <p:blipFill>
            <a:blip r:embed="rId28"/>
            <a:srcRect/>
            <a:stretch>
              <a:fillRect/>
            </a:stretch>
          </p:blipFill>
          <p:spPr bwMode="auto">
            <a:xfrm>
              <a:off x="4836" y="3781"/>
              <a:ext cx="384" cy="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76" name="Picture 72" descr="J0296181"/>
            <p:cNvPicPr>
              <a:picLocks noChangeAspect="1" noChangeArrowheads="1"/>
            </p:cNvPicPr>
            <p:nvPr userDrawn="1"/>
          </p:nvPicPr>
          <p:blipFill>
            <a:blip r:embed="rId29"/>
            <a:srcRect/>
            <a:stretch>
              <a:fillRect/>
            </a:stretch>
          </p:blipFill>
          <p:spPr bwMode="auto">
            <a:xfrm>
              <a:off x="3011" y="3775"/>
              <a:ext cx="307" cy="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77" name="Picture 73" descr="J0296186"/>
            <p:cNvPicPr>
              <a:picLocks noChangeAspect="1" noChangeArrowheads="1"/>
            </p:cNvPicPr>
            <p:nvPr userDrawn="1"/>
          </p:nvPicPr>
          <p:blipFill>
            <a:blip r:embed="rId30"/>
            <a:srcRect/>
            <a:stretch>
              <a:fillRect/>
            </a:stretch>
          </p:blipFill>
          <p:spPr bwMode="auto">
            <a:xfrm>
              <a:off x="2184" y="3780"/>
              <a:ext cx="468" cy="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46" name="Group 75"/>
          <p:cNvGrpSpPr>
            <a:grpSpLocks/>
          </p:cNvGrpSpPr>
          <p:nvPr userDrawn="1"/>
        </p:nvGrpSpPr>
        <p:grpSpPr bwMode="auto">
          <a:xfrm>
            <a:off x="4603750" y="6226175"/>
            <a:ext cx="4576763" cy="350838"/>
            <a:chOff x="-3" y="3770"/>
            <a:chExt cx="5760" cy="375"/>
          </a:xfrm>
        </p:grpSpPr>
        <p:pic>
          <p:nvPicPr>
            <p:cNvPr id="1050" name="Picture 76" descr="Food 2"/>
            <p:cNvPicPr>
              <a:picLocks noChangeAspect="1" noChangeArrowheads="1"/>
            </p:cNvPicPr>
            <p:nvPr userDrawn="1"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-3" y="3781"/>
              <a:ext cx="562" cy="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51" name="Picture 77" descr="Food"/>
            <p:cNvPicPr>
              <a:picLocks noChangeAspect="1" noChangeArrowheads="1"/>
            </p:cNvPicPr>
            <p:nvPr userDrawn="1"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3382" y="3775"/>
              <a:ext cx="402" cy="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52" name="Picture 78" descr="Gyerkoc 03"/>
            <p:cNvPicPr>
              <a:picLocks noChangeAspect="1" noChangeArrowheads="1"/>
            </p:cNvPicPr>
            <p:nvPr userDrawn="1"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2725" y="3775"/>
              <a:ext cx="243" cy="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53" name="Picture 79" descr="Labda 5"/>
            <p:cNvPicPr>
              <a:picLocks noChangeAspect="1" noChangeArrowheads="1"/>
            </p:cNvPicPr>
            <p:nvPr userDrawn="1"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559" y="3780"/>
              <a:ext cx="422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54" name="Picture 80" descr="Si 1"/>
            <p:cNvPicPr>
              <a:picLocks noChangeAspect="1" noChangeArrowheads="1"/>
            </p:cNvPicPr>
            <p:nvPr userDrawn="1"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1804" y="3781"/>
              <a:ext cx="312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55" name="Picture 81" descr="Sportos"/>
            <p:cNvPicPr>
              <a:picLocks noChangeAspect="1" noChangeArrowheads="1"/>
            </p:cNvPicPr>
            <p:nvPr userDrawn="1"/>
          </p:nvPicPr>
          <p:blipFill>
            <a:blip r:embed="rId22"/>
            <a:srcRect/>
            <a:stretch>
              <a:fillRect/>
            </a:stretch>
          </p:blipFill>
          <p:spPr bwMode="auto">
            <a:xfrm>
              <a:off x="3849" y="3781"/>
              <a:ext cx="205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56" name="Picture 82" descr="Dinnye"/>
            <p:cNvPicPr>
              <a:picLocks noChangeAspect="1" noChangeArrowheads="1"/>
            </p:cNvPicPr>
            <p:nvPr userDrawn="1"/>
          </p:nvPicPr>
          <p:blipFill>
            <a:blip r:embed="rId23"/>
            <a:srcRect/>
            <a:stretch>
              <a:fillRect/>
            </a:stretch>
          </p:blipFill>
          <p:spPr bwMode="auto">
            <a:xfrm>
              <a:off x="1386" y="3775"/>
              <a:ext cx="40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57" name="Picture 83" descr="Dobozos tej"/>
            <p:cNvPicPr>
              <a:picLocks noChangeAspect="1" noChangeArrowheads="1"/>
            </p:cNvPicPr>
            <p:nvPr userDrawn="1"/>
          </p:nvPicPr>
          <p:blipFill>
            <a:blip r:embed="rId24"/>
            <a:srcRect/>
            <a:stretch>
              <a:fillRect/>
            </a:stretch>
          </p:blipFill>
          <p:spPr bwMode="auto">
            <a:xfrm>
              <a:off x="4614" y="3770"/>
              <a:ext cx="222" cy="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58" name="Picture 84" descr="Fruit mix"/>
            <p:cNvPicPr>
              <a:picLocks noChangeAspect="1" noChangeArrowheads="1"/>
            </p:cNvPicPr>
            <p:nvPr userDrawn="1"/>
          </p:nvPicPr>
          <p:blipFill>
            <a:blip r:embed="rId25"/>
            <a:srcRect/>
            <a:stretch>
              <a:fillRect/>
            </a:stretch>
          </p:blipFill>
          <p:spPr bwMode="auto">
            <a:xfrm>
              <a:off x="5259" y="3775"/>
              <a:ext cx="498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59" name="Picture 85" descr="Hot-dog"/>
            <p:cNvPicPr>
              <a:picLocks noChangeAspect="1" noChangeArrowheads="1"/>
            </p:cNvPicPr>
            <p:nvPr userDrawn="1"/>
          </p:nvPicPr>
          <p:blipFill>
            <a:blip r:embed="rId26"/>
            <a:srcRect/>
            <a:stretch>
              <a:fillRect/>
            </a:stretch>
          </p:blipFill>
          <p:spPr bwMode="auto">
            <a:xfrm>
              <a:off x="4120" y="3772"/>
              <a:ext cx="448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60" name="Picture 86" descr="J0232101"/>
            <p:cNvPicPr>
              <a:picLocks noChangeAspect="1" noChangeArrowheads="1"/>
            </p:cNvPicPr>
            <p:nvPr userDrawn="1"/>
          </p:nvPicPr>
          <p:blipFill>
            <a:blip r:embed="rId27"/>
            <a:srcRect/>
            <a:stretch>
              <a:fillRect/>
            </a:stretch>
          </p:blipFill>
          <p:spPr bwMode="auto">
            <a:xfrm>
              <a:off x="1083" y="3780"/>
              <a:ext cx="250" cy="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61" name="Picture 87" descr="J0290038"/>
            <p:cNvPicPr>
              <a:picLocks noChangeAspect="1" noChangeArrowheads="1"/>
            </p:cNvPicPr>
            <p:nvPr userDrawn="1"/>
          </p:nvPicPr>
          <p:blipFill>
            <a:blip r:embed="rId28"/>
            <a:srcRect/>
            <a:stretch>
              <a:fillRect/>
            </a:stretch>
          </p:blipFill>
          <p:spPr bwMode="auto">
            <a:xfrm>
              <a:off x="4836" y="3781"/>
              <a:ext cx="384" cy="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62" name="Picture 88" descr="J0296181"/>
            <p:cNvPicPr>
              <a:picLocks noChangeAspect="1" noChangeArrowheads="1"/>
            </p:cNvPicPr>
            <p:nvPr userDrawn="1"/>
          </p:nvPicPr>
          <p:blipFill>
            <a:blip r:embed="rId29"/>
            <a:srcRect/>
            <a:stretch>
              <a:fillRect/>
            </a:stretch>
          </p:blipFill>
          <p:spPr bwMode="auto">
            <a:xfrm>
              <a:off x="3011" y="3775"/>
              <a:ext cx="307" cy="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63" name="Picture 89" descr="J0296186"/>
            <p:cNvPicPr>
              <a:picLocks noChangeAspect="1" noChangeArrowheads="1"/>
            </p:cNvPicPr>
            <p:nvPr userDrawn="1"/>
          </p:nvPicPr>
          <p:blipFill>
            <a:blip r:embed="rId30"/>
            <a:srcRect/>
            <a:stretch>
              <a:fillRect/>
            </a:stretch>
          </p:blipFill>
          <p:spPr bwMode="auto">
            <a:xfrm>
              <a:off x="2184" y="3780"/>
              <a:ext cx="468" cy="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47" name="Text Box 90"/>
          <p:cNvSpPr txBox="1">
            <a:spLocks noChangeArrowheads="1"/>
          </p:cNvSpPr>
          <p:nvPr userDrawn="1"/>
        </p:nvSpPr>
        <p:spPr bwMode="auto">
          <a:xfrm>
            <a:off x="4151313" y="6577013"/>
            <a:ext cx="8413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endParaRPr lang="hu-HU" smtClean="0"/>
          </a:p>
        </p:txBody>
      </p:sp>
      <p:sp>
        <p:nvSpPr>
          <p:cNvPr id="1048" name="Rectangle 91"/>
          <p:cNvSpPr>
            <a:spLocks noChangeArrowheads="1"/>
          </p:cNvSpPr>
          <p:nvPr userDrawn="1"/>
        </p:nvSpPr>
        <p:spPr bwMode="auto">
          <a:xfrm>
            <a:off x="4040188" y="6553200"/>
            <a:ext cx="10096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fld id="{20FF44E4-3C2D-4F5B-BAFB-5ED7469BDEDE}" type="slidenum">
              <a:rPr lang="en-US" sz="1400" b="1">
                <a:solidFill>
                  <a:srgbClr val="990033"/>
                </a:solidFill>
              </a:rPr>
              <a:pPr/>
              <a:t>‹#›</a:t>
            </a:fld>
            <a:endParaRPr lang="en-US" sz="1400" b="1">
              <a:solidFill>
                <a:srgbClr val="990033"/>
              </a:solidFill>
            </a:endParaRPr>
          </a:p>
        </p:txBody>
      </p:sp>
      <p:sp>
        <p:nvSpPr>
          <p:cNvPr id="1049" name="Line 92"/>
          <p:cNvSpPr>
            <a:spLocks noChangeShapeType="1"/>
          </p:cNvSpPr>
          <p:nvPr userDrawn="1"/>
        </p:nvSpPr>
        <p:spPr bwMode="auto">
          <a:xfrm>
            <a:off x="-4763" y="1417638"/>
            <a:ext cx="9185276" cy="0"/>
          </a:xfrm>
          <a:prstGeom prst="line">
            <a:avLst/>
          </a:prstGeom>
          <a:noFill/>
          <a:ln w="57150">
            <a:pattFill prst="pct5">
              <a:fgClr>
                <a:srgbClr val="990033"/>
              </a:fgClr>
              <a:bgClr>
                <a:srgbClr val="FFFFFF"/>
              </a:bgClr>
            </a:patt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990033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990033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990033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990033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990033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990033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990033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990033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990033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image" Target="../media/image37.wmf"/><Relationship Id="rId7" Type="http://schemas.openxmlformats.org/officeDocument/2006/relationships/image" Target="../media/image41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Relationship Id="rId9" Type="http://schemas.openxmlformats.org/officeDocument/2006/relationships/image" Target="../media/image43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13" Type="http://schemas.openxmlformats.org/officeDocument/2006/relationships/image" Target="../media/image54.jpeg"/><Relationship Id="rId18" Type="http://schemas.openxmlformats.org/officeDocument/2006/relationships/image" Target="../media/image59.wmf"/><Relationship Id="rId3" Type="http://schemas.openxmlformats.org/officeDocument/2006/relationships/image" Target="../media/image44.wmf"/><Relationship Id="rId21" Type="http://schemas.openxmlformats.org/officeDocument/2006/relationships/image" Target="../media/image62.wmf"/><Relationship Id="rId7" Type="http://schemas.openxmlformats.org/officeDocument/2006/relationships/image" Target="../media/image48.wmf"/><Relationship Id="rId12" Type="http://schemas.openxmlformats.org/officeDocument/2006/relationships/image" Target="../media/image53.wmf"/><Relationship Id="rId17" Type="http://schemas.openxmlformats.org/officeDocument/2006/relationships/image" Target="../media/image58.wmf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57.wmf"/><Relationship Id="rId20" Type="http://schemas.openxmlformats.org/officeDocument/2006/relationships/image" Target="../media/image6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wmf"/><Relationship Id="rId11" Type="http://schemas.openxmlformats.org/officeDocument/2006/relationships/image" Target="../media/image52.wmf"/><Relationship Id="rId5" Type="http://schemas.openxmlformats.org/officeDocument/2006/relationships/image" Target="../media/image46.jpeg"/><Relationship Id="rId15" Type="http://schemas.openxmlformats.org/officeDocument/2006/relationships/image" Target="../media/image56.wmf"/><Relationship Id="rId10" Type="http://schemas.openxmlformats.org/officeDocument/2006/relationships/image" Target="../media/image51.wmf"/><Relationship Id="rId19" Type="http://schemas.openxmlformats.org/officeDocument/2006/relationships/image" Target="../media/image60.wmf"/><Relationship Id="rId4" Type="http://schemas.openxmlformats.org/officeDocument/2006/relationships/image" Target="../media/image45.wmf"/><Relationship Id="rId9" Type="http://schemas.openxmlformats.org/officeDocument/2006/relationships/image" Target="../media/image50.wmf"/><Relationship Id="rId14" Type="http://schemas.openxmlformats.org/officeDocument/2006/relationships/image" Target="../media/image55.jpeg"/><Relationship Id="rId22" Type="http://schemas.openxmlformats.org/officeDocument/2006/relationships/image" Target="../media/image63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13" Type="http://schemas.openxmlformats.org/officeDocument/2006/relationships/image" Target="../media/image55.jpeg"/><Relationship Id="rId18" Type="http://schemas.openxmlformats.org/officeDocument/2006/relationships/image" Target="../media/image60.wmf"/><Relationship Id="rId3" Type="http://schemas.openxmlformats.org/officeDocument/2006/relationships/image" Target="../media/image46.jpeg"/><Relationship Id="rId21" Type="http://schemas.openxmlformats.org/officeDocument/2006/relationships/image" Target="../media/image63.wmf"/><Relationship Id="rId7" Type="http://schemas.openxmlformats.org/officeDocument/2006/relationships/image" Target="../media/image50.wmf"/><Relationship Id="rId12" Type="http://schemas.openxmlformats.org/officeDocument/2006/relationships/image" Target="../media/image54.jpeg"/><Relationship Id="rId17" Type="http://schemas.openxmlformats.org/officeDocument/2006/relationships/image" Target="../media/image59.wmf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45.wmf"/><Relationship Id="rId20" Type="http://schemas.openxmlformats.org/officeDocument/2006/relationships/image" Target="../media/image62.w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9.wmf"/><Relationship Id="rId11" Type="http://schemas.openxmlformats.org/officeDocument/2006/relationships/image" Target="../media/image56.wmf"/><Relationship Id="rId5" Type="http://schemas.openxmlformats.org/officeDocument/2006/relationships/image" Target="../media/image48.wmf"/><Relationship Id="rId15" Type="http://schemas.openxmlformats.org/officeDocument/2006/relationships/image" Target="../media/image58.wmf"/><Relationship Id="rId10" Type="http://schemas.openxmlformats.org/officeDocument/2006/relationships/image" Target="../media/image53.wmf"/><Relationship Id="rId19" Type="http://schemas.openxmlformats.org/officeDocument/2006/relationships/image" Target="../media/image61.wmf"/><Relationship Id="rId4" Type="http://schemas.openxmlformats.org/officeDocument/2006/relationships/image" Target="../media/image47.wmf"/><Relationship Id="rId9" Type="http://schemas.openxmlformats.org/officeDocument/2006/relationships/image" Target="../media/image52.wmf"/><Relationship Id="rId14" Type="http://schemas.openxmlformats.org/officeDocument/2006/relationships/image" Target="../media/image57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3" Type="http://schemas.openxmlformats.org/officeDocument/2006/relationships/image" Target="../media/image65.wmf"/><Relationship Id="rId7" Type="http://schemas.openxmlformats.org/officeDocument/2006/relationships/image" Target="../media/image69.wmf"/><Relationship Id="rId12" Type="http://schemas.openxmlformats.org/officeDocument/2006/relationships/image" Target="../media/image74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wmf"/><Relationship Id="rId11" Type="http://schemas.openxmlformats.org/officeDocument/2006/relationships/image" Target="../media/image73.wmf"/><Relationship Id="rId5" Type="http://schemas.openxmlformats.org/officeDocument/2006/relationships/image" Target="../media/image67.wmf"/><Relationship Id="rId10" Type="http://schemas.openxmlformats.org/officeDocument/2006/relationships/image" Target="../media/image72.wmf"/><Relationship Id="rId4" Type="http://schemas.openxmlformats.org/officeDocument/2006/relationships/image" Target="../media/image66.wmf"/><Relationship Id="rId9" Type="http://schemas.openxmlformats.org/officeDocument/2006/relationships/image" Target="../media/image71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jpeg"/><Relationship Id="rId3" Type="http://schemas.openxmlformats.org/officeDocument/2006/relationships/image" Target="../media/image75.jpeg"/><Relationship Id="rId7" Type="http://schemas.openxmlformats.org/officeDocument/2006/relationships/image" Target="../media/image7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10" Type="http://schemas.openxmlformats.org/officeDocument/2006/relationships/image" Target="../media/image82.jpeg"/><Relationship Id="rId4" Type="http://schemas.openxmlformats.org/officeDocument/2006/relationships/image" Target="../media/image76.jpeg"/><Relationship Id="rId9" Type="http://schemas.openxmlformats.org/officeDocument/2006/relationships/image" Target="../media/image8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5.wmf"/><Relationship Id="rId4" Type="http://schemas.openxmlformats.org/officeDocument/2006/relationships/image" Target="../media/image84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image" Target="../media/image24.jpeg"/><Relationship Id="rId7" Type="http://schemas.openxmlformats.org/officeDocument/2006/relationships/image" Target="../media/image27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jpeg"/><Relationship Id="rId5" Type="http://schemas.openxmlformats.org/officeDocument/2006/relationships/image" Target="../media/image11.wmf"/><Relationship Id="rId4" Type="http://schemas.openxmlformats.org/officeDocument/2006/relationships/image" Target="../media/image2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2.jpeg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749800"/>
            <a:ext cx="9144000" cy="1412875"/>
          </a:xfrm>
        </p:spPr>
        <p:txBody>
          <a:bodyPr/>
          <a:lstStyle/>
          <a:p>
            <a:pPr eaLnBrk="1" hangingPunct="1"/>
            <a:r>
              <a:rPr lang="hu-HU" sz="3600" b="1" smtClean="0"/>
              <a:t>Aktív, egészséges életmód</a:t>
            </a:r>
          </a:p>
          <a:p>
            <a:pPr eaLnBrk="1" hangingPunct="1"/>
            <a:r>
              <a:rPr lang="hu-HU" sz="3600" b="1" smtClean="0"/>
              <a:t>alsó tagozatos diákoknak</a:t>
            </a:r>
            <a:endParaRPr lang="en-US" sz="3600" b="1" smtClean="0"/>
          </a:p>
        </p:txBody>
      </p:sp>
      <p:pic>
        <p:nvPicPr>
          <p:cNvPr id="3075" name="Picture 36" descr="health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7813" y="2195513"/>
            <a:ext cx="32004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 Box 42"/>
          <p:cNvSpPr txBox="1">
            <a:spLocks noChangeArrowheads="1"/>
          </p:cNvSpPr>
          <p:nvPr/>
        </p:nvSpPr>
        <p:spPr bwMode="auto">
          <a:xfrm>
            <a:off x="0" y="611188"/>
            <a:ext cx="914400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u-HU" sz="2000" dirty="0" err="1">
                <a:solidFill>
                  <a:srgbClr val="990033"/>
                </a:solidFill>
                <a:latin typeface="Comic Sans MS" pitchFamily="66" charset="0"/>
              </a:rPr>
              <a:t>Špeciálna</a:t>
            </a:r>
            <a:r>
              <a:rPr lang="hu-HU" sz="2000" dirty="0">
                <a:solidFill>
                  <a:srgbClr val="990033"/>
                </a:solidFill>
                <a:latin typeface="Comic Sans MS" pitchFamily="66" charset="0"/>
              </a:rPr>
              <a:t> </a:t>
            </a:r>
            <a:r>
              <a:rPr lang="hu-HU" sz="2000" dirty="0" err="1">
                <a:solidFill>
                  <a:srgbClr val="990033"/>
                </a:solidFill>
                <a:latin typeface="Comic Sans MS" pitchFamily="66" charset="0"/>
              </a:rPr>
              <a:t>základná</a:t>
            </a:r>
            <a:r>
              <a:rPr lang="hu-HU" sz="2000" dirty="0">
                <a:solidFill>
                  <a:srgbClr val="990033"/>
                </a:solidFill>
                <a:latin typeface="Comic Sans MS" pitchFamily="66" charset="0"/>
              </a:rPr>
              <a:t> </a:t>
            </a:r>
            <a:r>
              <a:rPr lang="hu-HU" sz="2000" dirty="0" err="1">
                <a:solidFill>
                  <a:srgbClr val="990033"/>
                </a:solidFill>
                <a:latin typeface="Comic Sans MS" pitchFamily="66" charset="0"/>
              </a:rPr>
              <a:t>škola</a:t>
            </a:r>
            <a:r>
              <a:rPr lang="hu-HU" sz="2000" dirty="0">
                <a:solidFill>
                  <a:srgbClr val="990033"/>
                </a:solidFill>
                <a:latin typeface="Comic Sans MS" pitchFamily="66" charset="0"/>
              </a:rPr>
              <a:t> s VJM, </a:t>
            </a:r>
            <a:r>
              <a:rPr lang="hu-HU" sz="2000" dirty="0" err="1">
                <a:solidFill>
                  <a:srgbClr val="990033"/>
                </a:solidFill>
                <a:latin typeface="Comic Sans MS" pitchFamily="66" charset="0"/>
              </a:rPr>
              <a:t>Rimavská</a:t>
            </a:r>
            <a:r>
              <a:rPr lang="hu-HU" sz="2000" dirty="0">
                <a:solidFill>
                  <a:srgbClr val="990033"/>
                </a:solidFill>
                <a:latin typeface="Comic Sans MS" pitchFamily="66" charset="0"/>
              </a:rPr>
              <a:t> </a:t>
            </a:r>
            <a:r>
              <a:rPr lang="hu-HU" sz="2000" dirty="0" err="1">
                <a:solidFill>
                  <a:srgbClr val="990033"/>
                </a:solidFill>
                <a:latin typeface="Comic Sans MS" pitchFamily="66" charset="0"/>
              </a:rPr>
              <a:t>Sobota</a:t>
            </a:r>
            <a:endParaRPr lang="hu-HU" sz="2000" dirty="0">
              <a:solidFill>
                <a:srgbClr val="990033"/>
              </a:solidFill>
              <a:latin typeface="Comic Sans MS" pitchFamily="66" charset="0"/>
            </a:endParaRPr>
          </a:p>
          <a:p>
            <a:r>
              <a:rPr lang="hu-HU" sz="2000" dirty="0">
                <a:solidFill>
                  <a:srgbClr val="990033"/>
                </a:solidFill>
                <a:latin typeface="Comic Sans MS" pitchFamily="66" charset="0"/>
              </a:rPr>
              <a:t>Magyar </a:t>
            </a:r>
            <a:r>
              <a:rPr lang="hu-HU" sz="2000" dirty="0" smtClean="0">
                <a:solidFill>
                  <a:srgbClr val="990033"/>
                </a:solidFill>
                <a:latin typeface="Comic Sans MS" pitchFamily="66" charset="0"/>
              </a:rPr>
              <a:t>Tannyelvű Speciális Alapiskola </a:t>
            </a:r>
            <a:r>
              <a:rPr lang="hu-HU" sz="2000" dirty="0">
                <a:solidFill>
                  <a:srgbClr val="990033"/>
                </a:solidFill>
                <a:latin typeface="Comic Sans MS" pitchFamily="66" charset="0"/>
              </a:rPr>
              <a:t>, Rimaszombat</a:t>
            </a:r>
          </a:p>
          <a:p>
            <a:r>
              <a:rPr lang="hu-HU" sz="2000" dirty="0" err="1">
                <a:solidFill>
                  <a:srgbClr val="990033"/>
                </a:solidFill>
                <a:latin typeface="Comic Sans MS" pitchFamily="66" charset="0"/>
              </a:rPr>
              <a:t>Praktická</a:t>
            </a:r>
            <a:r>
              <a:rPr lang="hu-HU" sz="2000" dirty="0">
                <a:solidFill>
                  <a:srgbClr val="990033"/>
                </a:solidFill>
                <a:latin typeface="Comic Sans MS" pitchFamily="66" charset="0"/>
              </a:rPr>
              <a:t> </a:t>
            </a:r>
            <a:r>
              <a:rPr lang="hu-HU" sz="2000" dirty="0" err="1">
                <a:solidFill>
                  <a:srgbClr val="990033"/>
                </a:solidFill>
                <a:latin typeface="Comic Sans MS" pitchFamily="66" charset="0"/>
              </a:rPr>
              <a:t>škola</a:t>
            </a:r>
            <a:endParaRPr lang="hu-HU" sz="2000" dirty="0">
              <a:solidFill>
                <a:srgbClr val="990033"/>
              </a:solidFill>
              <a:latin typeface="Comic Sans MS" pitchFamily="66" charset="0"/>
            </a:endParaRPr>
          </a:p>
          <a:p>
            <a:r>
              <a:rPr lang="hu-HU" sz="2000" dirty="0" smtClean="0">
                <a:solidFill>
                  <a:srgbClr val="C00000"/>
                </a:solidFill>
                <a:latin typeface="+mn-lt"/>
              </a:rPr>
              <a:t>Egészségügyi nevelés </a:t>
            </a:r>
            <a:r>
              <a:rPr lang="hu-HU" sz="2000" dirty="0" err="1" smtClean="0">
                <a:solidFill>
                  <a:srgbClr val="C00000"/>
                </a:solidFill>
                <a:latin typeface="+mn-lt"/>
              </a:rPr>
              <a:t>-</a:t>
            </a:r>
            <a:r>
              <a:rPr lang="hu-HU" sz="2000" dirty="0" err="1" smtClean="0">
                <a:solidFill>
                  <a:srgbClr val="C00000"/>
                </a:solidFill>
                <a:latin typeface="+mn-lt"/>
              </a:rPr>
              <a:t>Zdravotná</a:t>
            </a:r>
            <a:r>
              <a:rPr lang="hu-HU" sz="20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hu-HU" sz="2000" dirty="0" err="1">
                <a:solidFill>
                  <a:srgbClr val="C00000"/>
                </a:solidFill>
                <a:latin typeface="Comic Sans MS" pitchFamily="66" charset="0"/>
              </a:rPr>
              <a:t>výchova</a:t>
            </a:r>
            <a:endParaRPr lang="hu-HU" sz="2000" dirty="0">
              <a:solidFill>
                <a:srgbClr val="C00000"/>
              </a:solidFill>
              <a:latin typeface="Comic Sans MS" pitchFamily="66" charset="0"/>
            </a:endParaRPr>
          </a:p>
          <a:p>
            <a:r>
              <a:rPr lang="hu-HU" sz="2000" dirty="0">
                <a:solidFill>
                  <a:srgbClr val="990033"/>
                </a:solidFill>
                <a:latin typeface="Comic Sans MS" pitchFamily="66" charset="0"/>
              </a:rPr>
              <a:t>2019/2020</a:t>
            </a:r>
          </a:p>
          <a:p>
            <a:r>
              <a:rPr lang="hu-HU" sz="2000" dirty="0">
                <a:solidFill>
                  <a:srgbClr val="990033"/>
                </a:solidFill>
                <a:latin typeface="Comic Sans MS" pitchFamily="66" charset="0"/>
              </a:rPr>
              <a:t>		</a:t>
            </a:r>
            <a:endParaRPr lang="en-US" sz="2000" dirty="0">
              <a:solidFill>
                <a:srgbClr val="990033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/>
              <a:t>A sportolás energiaigénye</a:t>
            </a:r>
            <a:endParaRPr lang="en-US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8950" y="5386388"/>
            <a:ext cx="8229600" cy="73977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hu-HU" sz="2400" smtClean="0"/>
              <a:t>Válassz neked tetsző és a korodnak megfelelő sportágat! </a:t>
            </a:r>
            <a:r>
              <a:rPr lang="hu-HU" sz="2400" smtClean="0">
                <a:solidFill>
                  <a:srgbClr val="A50021"/>
                </a:solidFill>
              </a:rPr>
              <a:t>Nem mindegyik ilyen!</a:t>
            </a:r>
            <a:endParaRPr lang="en-US" sz="2400" smtClean="0">
              <a:solidFill>
                <a:srgbClr val="A50021"/>
              </a:solidFill>
            </a:endParaRPr>
          </a:p>
        </p:txBody>
      </p:sp>
      <p:pic>
        <p:nvPicPr>
          <p:cNvPr id="12292" name="Picture 4" descr="j021296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900" y="1511300"/>
            <a:ext cx="1743075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 descr="j02134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65363" y="3552825"/>
            <a:ext cx="1581150" cy="150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 descr="j02134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08800" y="1743075"/>
            <a:ext cx="1814513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7" descr="j028133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58975" y="2071688"/>
            <a:ext cx="2306638" cy="116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8" descr="j029085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38600" y="3476625"/>
            <a:ext cx="1527175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9" descr="j034482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0" y="1608138"/>
            <a:ext cx="1812925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10" descr="j034533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807075" y="3476625"/>
            <a:ext cx="1827213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9"/>
          <p:cNvSpPr>
            <a:spLocks noChangeArrowheads="1"/>
          </p:cNvSpPr>
          <p:nvPr/>
        </p:nvSpPr>
        <p:spPr bwMode="auto">
          <a:xfrm>
            <a:off x="7938" y="5599113"/>
            <a:ext cx="9144000" cy="10128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/>
              <a:t>Kiegyensúlyozott étrend</a:t>
            </a:r>
            <a:endParaRPr lang="en-US" smtClean="0"/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 flipH="1">
            <a:off x="1036638" y="1912938"/>
            <a:ext cx="3560762" cy="2811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19467" name="Line 11"/>
          <p:cNvSpPr>
            <a:spLocks noChangeShapeType="1"/>
          </p:cNvSpPr>
          <p:nvPr/>
        </p:nvSpPr>
        <p:spPr bwMode="auto">
          <a:xfrm>
            <a:off x="1036638" y="4724400"/>
            <a:ext cx="925512" cy="1579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  <p:pic>
        <p:nvPicPr>
          <p:cNvPr id="19468" name="Picture 12" descr="j02811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88783">
            <a:off x="1346200" y="4117975"/>
            <a:ext cx="129540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319" name="Group 18"/>
          <p:cNvGrpSpPr>
            <a:grpSpLocks/>
          </p:cNvGrpSpPr>
          <p:nvPr/>
        </p:nvGrpSpPr>
        <p:grpSpPr bwMode="auto">
          <a:xfrm>
            <a:off x="1962150" y="1912938"/>
            <a:ext cx="5270500" cy="4408487"/>
            <a:chOff x="468" y="1834"/>
            <a:chExt cx="3320" cy="2777"/>
          </a:xfrm>
        </p:grpSpPr>
        <p:grpSp>
          <p:nvGrpSpPr>
            <p:cNvPr id="13320" name="Group 19"/>
            <p:cNvGrpSpPr>
              <a:grpSpLocks/>
            </p:cNvGrpSpPr>
            <p:nvPr/>
          </p:nvGrpSpPr>
          <p:grpSpPr bwMode="auto">
            <a:xfrm>
              <a:off x="468" y="1834"/>
              <a:ext cx="3320" cy="2777"/>
              <a:chOff x="468" y="1834"/>
              <a:chExt cx="3320" cy="2777"/>
            </a:xfrm>
          </p:grpSpPr>
          <p:sp>
            <p:nvSpPr>
              <p:cNvPr id="13341" name="Line 20"/>
              <p:cNvSpPr>
                <a:spLocks noChangeShapeType="1"/>
              </p:cNvSpPr>
              <p:nvPr/>
            </p:nvSpPr>
            <p:spPr bwMode="auto">
              <a:xfrm>
                <a:off x="932" y="3890"/>
                <a:ext cx="2384" cy="0"/>
              </a:xfrm>
              <a:prstGeom prst="line">
                <a:avLst/>
              </a:prstGeom>
              <a:noFill/>
              <a:ln w="28575">
                <a:solidFill>
                  <a:srgbClr val="CC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3342" name="Line 21"/>
              <p:cNvSpPr>
                <a:spLocks noChangeShapeType="1"/>
              </p:cNvSpPr>
              <p:nvPr/>
            </p:nvSpPr>
            <p:spPr bwMode="auto">
              <a:xfrm>
                <a:off x="1296" y="3228"/>
                <a:ext cx="1648" cy="0"/>
              </a:xfrm>
              <a:prstGeom prst="line">
                <a:avLst/>
              </a:prstGeom>
              <a:noFill/>
              <a:ln w="28575">
                <a:solidFill>
                  <a:srgbClr val="CC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3343" name="Line 22"/>
              <p:cNvSpPr>
                <a:spLocks noChangeShapeType="1"/>
              </p:cNvSpPr>
              <p:nvPr/>
            </p:nvSpPr>
            <p:spPr bwMode="auto">
              <a:xfrm>
                <a:off x="1685" y="2536"/>
                <a:ext cx="857" cy="0"/>
              </a:xfrm>
              <a:prstGeom prst="line">
                <a:avLst/>
              </a:prstGeom>
              <a:noFill/>
              <a:ln w="28575">
                <a:solidFill>
                  <a:srgbClr val="CC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sk-SK"/>
              </a:p>
            </p:txBody>
          </p:sp>
          <p:grpSp>
            <p:nvGrpSpPr>
              <p:cNvPr id="13344" name="Group 23"/>
              <p:cNvGrpSpPr>
                <a:grpSpLocks/>
              </p:cNvGrpSpPr>
              <p:nvPr/>
            </p:nvGrpSpPr>
            <p:grpSpPr bwMode="auto">
              <a:xfrm>
                <a:off x="468" y="1834"/>
                <a:ext cx="3320" cy="2777"/>
                <a:chOff x="468" y="1834"/>
                <a:chExt cx="3320" cy="2777"/>
              </a:xfrm>
            </p:grpSpPr>
            <p:sp>
              <p:nvSpPr>
                <p:cNvPr id="13345" name="Line 24"/>
                <p:cNvSpPr>
                  <a:spLocks noChangeShapeType="1"/>
                </p:cNvSpPr>
                <p:nvPr/>
              </p:nvSpPr>
              <p:spPr bwMode="auto">
                <a:xfrm flipH="1" flipV="1">
                  <a:off x="2128" y="1834"/>
                  <a:ext cx="1638" cy="2766"/>
                </a:xfrm>
                <a:prstGeom prst="line">
                  <a:avLst/>
                </a:prstGeom>
                <a:noFill/>
                <a:ln w="57150">
                  <a:solidFill>
                    <a:srgbClr val="CC99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sk-SK"/>
                </a:p>
              </p:txBody>
            </p:sp>
            <p:sp>
              <p:nvSpPr>
                <p:cNvPr id="13346" name="Line 25"/>
                <p:cNvSpPr>
                  <a:spLocks noChangeShapeType="1"/>
                </p:cNvSpPr>
                <p:nvPr/>
              </p:nvSpPr>
              <p:spPr bwMode="auto">
                <a:xfrm flipV="1">
                  <a:off x="468" y="1845"/>
                  <a:ext cx="1656" cy="2766"/>
                </a:xfrm>
                <a:prstGeom prst="line">
                  <a:avLst/>
                </a:prstGeom>
                <a:noFill/>
                <a:ln w="57150">
                  <a:solidFill>
                    <a:srgbClr val="CC99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sk-SK"/>
                </a:p>
              </p:txBody>
            </p:sp>
            <p:sp>
              <p:nvSpPr>
                <p:cNvPr id="13347" name="Line 26"/>
                <p:cNvSpPr>
                  <a:spLocks noChangeShapeType="1"/>
                </p:cNvSpPr>
                <p:nvPr/>
              </p:nvSpPr>
              <p:spPr bwMode="auto">
                <a:xfrm>
                  <a:off x="494" y="4600"/>
                  <a:ext cx="3294" cy="0"/>
                </a:xfrm>
                <a:prstGeom prst="line">
                  <a:avLst/>
                </a:prstGeom>
                <a:noFill/>
                <a:ln w="57150">
                  <a:solidFill>
                    <a:srgbClr val="CC99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sk-SK"/>
                </a:p>
              </p:txBody>
            </p:sp>
          </p:grpSp>
        </p:grpSp>
        <p:grpSp>
          <p:nvGrpSpPr>
            <p:cNvPr id="13321" name="Group 27"/>
            <p:cNvGrpSpPr>
              <a:grpSpLocks/>
            </p:cNvGrpSpPr>
            <p:nvPr/>
          </p:nvGrpSpPr>
          <p:grpSpPr bwMode="auto">
            <a:xfrm>
              <a:off x="812" y="1973"/>
              <a:ext cx="2504" cy="2560"/>
              <a:chOff x="812" y="1973"/>
              <a:chExt cx="2504" cy="2560"/>
            </a:xfrm>
          </p:grpSpPr>
          <p:pic>
            <p:nvPicPr>
              <p:cNvPr id="13322" name="Picture 28" descr="MCj03797590000[1]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348" y="2510"/>
                <a:ext cx="524" cy="6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323" name="Picture 29" descr="rizs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794" y="3941"/>
                <a:ext cx="752" cy="2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324" name="Picture 30" descr="MCj02460950000[1]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2017" y="3469"/>
                <a:ext cx="376" cy="3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325" name="Picture 31" descr="MCj01124200000[1]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1450" y="3609"/>
                <a:ext cx="498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326" name="Picture 32" descr="Banan 02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2393" y="3257"/>
                <a:ext cx="435" cy="2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327" name="Picture 33" descr="MCj02030200000[1]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812" y="4020"/>
                <a:ext cx="1060" cy="4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328" name="Picture 34" descr="MCj03512130000[1]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2828" y="3427"/>
                <a:ext cx="373" cy="4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329" name="Picture 35" descr="MCj01421150000[1]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 rot="2950135">
                <a:off x="1190" y="3212"/>
                <a:ext cx="211" cy="6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330" name="Picture 36" descr="MCj02336810000[1]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2667" y="3941"/>
                <a:ext cx="649" cy="5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3331" name="Picture 37" descr="csiga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2273" y="4307"/>
                <a:ext cx="351" cy="2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332" name="Picture 38" descr="muffin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1945" y="4214"/>
                <a:ext cx="298" cy="3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333" name="Picture 39" descr="MCj02151450000[1]"/>
              <p:cNvPicPr>
                <a:picLocks noChangeAspect="1"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1638" y="3257"/>
                <a:ext cx="456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3334" name="Picture 40" descr="MCj01934640000[1]"/>
              <p:cNvPicPr>
                <a:picLocks noChangeAspect="1"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2450" y="3575"/>
                <a:ext cx="309" cy="3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335" name="Picture 41" descr="MCj02325480000[1]"/>
              <p:cNvPicPr>
                <a:picLocks noChangeAspect="1" noChangeArrowheads="1"/>
              </p:cNvPicPr>
              <p:nvPr/>
            </p:nvPicPr>
            <p:blipFill>
              <a:blip r:embed="rId17"/>
              <a:srcRect/>
              <a:stretch>
                <a:fillRect/>
              </a:stretch>
            </p:blipFill>
            <p:spPr bwMode="auto">
              <a:xfrm>
                <a:off x="2017" y="1973"/>
                <a:ext cx="525" cy="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3336" name="Picture 42" descr="MCj01986430000[1]"/>
              <p:cNvPicPr>
                <a:picLocks noChangeAspect="1" noChangeArrowheads="1"/>
              </p:cNvPicPr>
              <p:nvPr/>
            </p:nvPicPr>
            <p:blipFill>
              <a:blip r:embed="rId18"/>
              <a:srcRect/>
              <a:stretch>
                <a:fillRect/>
              </a:stretch>
            </p:blipFill>
            <p:spPr bwMode="auto">
              <a:xfrm>
                <a:off x="2273" y="2536"/>
                <a:ext cx="573" cy="4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337" name="Picture 43" descr="MCj02904800000[1]"/>
              <p:cNvPicPr>
                <a:picLocks noChangeAspect="1" noChangeArrowheads="1"/>
              </p:cNvPicPr>
              <p:nvPr/>
            </p:nvPicPr>
            <p:blipFill>
              <a:blip r:embed="rId19"/>
              <a:srcRect/>
              <a:stretch>
                <a:fillRect/>
              </a:stretch>
            </p:blipFill>
            <p:spPr bwMode="auto">
              <a:xfrm>
                <a:off x="1945" y="2510"/>
                <a:ext cx="436" cy="4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338" name="Picture 44" descr="MCj01503010000[1]"/>
              <p:cNvPicPr>
                <a:picLocks noChangeAspect="1" noChangeArrowheads="1"/>
              </p:cNvPicPr>
              <p:nvPr/>
            </p:nvPicPr>
            <p:blipFill>
              <a:blip r:embed="rId20"/>
              <a:srcRect/>
              <a:stretch>
                <a:fillRect/>
              </a:stretch>
            </p:blipFill>
            <p:spPr bwMode="auto">
              <a:xfrm>
                <a:off x="2017" y="3003"/>
                <a:ext cx="999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339" name="Picture 45" descr="MCj02153770000[1]"/>
              <p:cNvPicPr>
                <a:picLocks noChangeAspect="1" noChangeArrowheads="1"/>
              </p:cNvPicPr>
              <p:nvPr/>
            </p:nvPicPr>
            <p:blipFill>
              <a:blip r:embed="rId21"/>
              <a:srcRect/>
              <a:stretch>
                <a:fillRect/>
              </a:stretch>
            </p:blipFill>
            <p:spPr bwMode="auto">
              <a:xfrm>
                <a:off x="1672" y="2956"/>
                <a:ext cx="426" cy="3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340" name="Picture 46" descr="MCj03049530000[1]"/>
              <p:cNvPicPr>
                <a:picLocks noChangeAspect="1" noChangeArrowheads="1"/>
              </p:cNvPicPr>
              <p:nvPr/>
            </p:nvPicPr>
            <p:blipFill>
              <a:blip r:embed="rId22"/>
              <a:srcRect/>
              <a:stretch>
                <a:fillRect/>
              </a:stretch>
            </p:blipFill>
            <p:spPr bwMode="auto">
              <a:xfrm>
                <a:off x="1685" y="2051"/>
                <a:ext cx="525" cy="4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6" grpId="0" animBg="1"/>
      <p:bldP spid="1946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7938" y="5599113"/>
            <a:ext cx="9144000" cy="10128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/>
              <a:t>Hogyan épül fel a táplálkozási piramis?</a:t>
            </a:r>
            <a:endParaRPr lang="en-US" smtClean="0"/>
          </a:p>
        </p:txBody>
      </p:sp>
      <p:pic>
        <p:nvPicPr>
          <p:cNvPr id="28705" name="Picture 33" descr="rizs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172325" y="4694238"/>
            <a:ext cx="1193800" cy="442912"/>
          </a:xfrm>
          <a:noFill/>
        </p:spPr>
      </p:pic>
      <p:pic>
        <p:nvPicPr>
          <p:cNvPr id="28692" name="Picture 20" descr="MCj02460950000[1]"/>
          <p:cNvPicPr>
            <a:picLocks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1644650" y="5137150"/>
            <a:ext cx="596900" cy="550863"/>
          </a:xfrm>
          <a:noFill/>
        </p:spPr>
      </p:pic>
      <p:pic>
        <p:nvPicPr>
          <p:cNvPr id="28696" name="Picture 24" descr="MCj01124200000[1]"/>
          <p:cNvPicPr>
            <a:picLocks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1882775" y="4381500"/>
            <a:ext cx="790575" cy="427038"/>
          </a:xfrm>
          <a:noFill/>
        </p:spPr>
      </p:pic>
      <p:sp>
        <p:nvSpPr>
          <p:cNvPr id="14343" name="Line 5"/>
          <p:cNvSpPr>
            <a:spLocks noChangeShapeType="1"/>
          </p:cNvSpPr>
          <p:nvPr/>
        </p:nvSpPr>
        <p:spPr bwMode="auto">
          <a:xfrm flipV="1">
            <a:off x="1943100" y="2047875"/>
            <a:ext cx="2628900" cy="4391025"/>
          </a:xfrm>
          <a:prstGeom prst="line">
            <a:avLst/>
          </a:prstGeom>
          <a:noFill/>
          <a:ln w="57150">
            <a:solidFill>
              <a:srgbClr val="CC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14344" name="Line 6"/>
          <p:cNvSpPr>
            <a:spLocks noChangeShapeType="1"/>
          </p:cNvSpPr>
          <p:nvPr/>
        </p:nvSpPr>
        <p:spPr bwMode="auto">
          <a:xfrm>
            <a:off x="1943100" y="6438900"/>
            <a:ext cx="5229225" cy="0"/>
          </a:xfrm>
          <a:prstGeom prst="line">
            <a:avLst/>
          </a:prstGeom>
          <a:noFill/>
          <a:ln w="57150">
            <a:solidFill>
              <a:srgbClr val="CC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14345" name="Line 7"/>
          <p:cNvSpPr>
            <a:spLocks noChangeShapeType="1"/>
          </p:cNvSpPr>
          <p:nvPr/>
        </p:nvSpPr>
        <p:spPr bwMode="auto">
          <a:xfrm flipH="1" flipV="1">
            <a:off x="4572000" y="2047875"/>
            <a:ext cx="2600325" cy="4391025"/>
          </a:xfrm>
          <a:prstGeom prst="line">
            <a:avLst/>
          </a:prstGeom>
          <a:noFill/>
          <a:ln w="57150">
            <a:solidFill>
              <a:srgbClr val="CC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14346" name="Line 8"/>
          <p:cNvSpPr>
            <a:spLocks noChangeShapeType="1"/>
          </p:cNvSpPr>
          <p:nvPr/>
        </p:nvSpPr>
        <p:spPr bwMode="auto">
          <a:xfrm>
            <a:off x="2673350" y="5311775"/>
            <a:ext cx="3784600" cy="0"/>
          </a:xfrm>
          <a:prstGeom prst="line">
            <a:avLst/>
          </a:prstGeom>
          <a:noFill/>
          <a:ln w="28575">
            <a:solidFill>
              <a:srgbClr val="CC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14347" name="Line 9"/>
          <p:cNvSpPr>
            <a:spLocks noChangeShapeType="1"/>
          </p:cNvSpPr>
          <p:nvPr/>
        </p:nvSpPr>
        <p:spPr bwMode="auto">
          <a:xfrm>
            <a:off x="3251200" y="4260850"/>
            <a:ext cx="2616200" cy="0"/>
          </a:xfrm>
          <a:prstGeom prst="line">
            <a:avLst/>
          </a:prstGeom>
          <a:noFill/>
          <a:ln w="28575">
            <a:solidFill>
              <a:srgbClr val="CC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14348" name="Line 10"/>
          <p:cNvSpPr>
            <a:spLocks noChangeShapeType="1"/>
          </p:cNvSpPr>
          <p:nvPr/>
        </p:nvSpPr>
        <p:spPr bwMode="auto">
          <a:xfrm>
            <a:off x="3848100" y="3162300"/>
            <a:ext cx="1381125" cy="0"/>
          </a:xfrm>
          <a:prstGeom prst="line">
            <a:avLst/>
          </a:prstGeom>
          <a:noFill/>
          <a:ln w="28575">
            <a:solidFill>
              <a:srgbClr val="CC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  <p:pic>
        <p:nvPicPr>
          <p:cNvPr id="28684" name="Picture 12" descr="Banan 0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11875" y="3930650"/>
            <a:ext cx="690563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8" name="Picture 26" descr="MCj02030200000[1]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0200" y="5473700"/>
            <a:ext cx="16827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00" name="Picture 28" descr="MCj03512130000[1]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29475" y="3441700"/>
            <a:ext cx="592138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02" name="Picture 30" descr="MCj01421150000[1]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2950135">
            <a:off x="820738" y="4349750"/>
            <a:ext cx="334962" cy="108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06" name="Picture 34" descr="MCj02336810000[1]"/>
          <p:cNvPicPr>
            <a:picLocks noChangeAspect="1" noChangeArrowheads="1"/>
          </p:cNvPicPr>
          <p:nvPr>
            <p:ph sz="quarter" idx="2"/>
          </p:nvPr>
        </p:nvPicPr>
        <p:blipFill>
          <a:blip r:embed="rId10"/>
          <a:srcRect/>
          <a:stretch>
            <a:fillRect/>
          </a:stretch>
        </p:blipFill>
        <p:spPr>
          <a:xfrm>
            <a:off x="7821613" y="5462588"/>
            <a:ext cx="1030287" cy="939800"/>
          </a:xfrm>
          <a:noFill/>
        </p:spPr>
      </p:pic>
      <p:pic>
        <p:nvPicPr>
          <p:cNvPr id="28711" name="Picture 39" descr="MCj02151450000[1]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949450" y="3632200"/>
            <a:ext cx="7239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709" name="Picture 37" descr="csiga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892925" y="5476875"/>
            <a:ext cx="557213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10" name="Picture 38" descr="muff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295400" y="3829050"/>
            <a:ext cx="473075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13" name="Picture 41" descr="MCj01934640000[1]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457950" y="4560888"/>
            <a:ext cx="490538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14" name="Picture 42" descr="MCj02325480000[1]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811713" y="1592263"/>
            <a:ext cx="833437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715" name="Picture 43" descr="MCj03797590000[1]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257425" y="2268538"/>
            <a:ext cx="831850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16" name="Picture 44" descr="MCj01986430000[1]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319838" y="2393950"/>
            <a:ext cx="909637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17" name="Picture 45" descr="MCj02904800000[1]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5586413" y="2268538"/>
            <a:ext cx="6921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20" name="Picture 48" descr="MCj01503010000[1]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5586413" y="3271838"/>
            <a:ext cx="15859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21" name="Picture 49" descr="MCj02153770000[1]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2751138" y="3351213"/>
            <a:ext cx="676275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22" name="Picture 50" descr="MCj03049530000[1]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3251200" y="1662113"/>
            <a:ext cx="833438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287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287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87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87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7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7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7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7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6" dur="100" fill="hold"/>
                                        <p:tgtEl>
                                          <p:spTgt spid="287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100" fill="hold"/>
                                        <p:tgtEl>
                                          <p:spTgt spid="287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287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287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7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7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7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7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6" dur="100" fill="hold"/>
                                        <p:tgtEl>
                                          <p:spTgt spid="287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100" fill="hold"/>
                                        <p:tgtEl>
                                          <p:spTgt spid="287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287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287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7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7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7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7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6" dur="100" fill="hold"/>
                                        <p:tgtEl>
                                          <p:spTgt spid="287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100" fill="hold"/>
                                        <p:tgtEl>
                                          <p:spTgt spid="287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100" fill="hold"/>
                                        <p:tgtEl>
                                          <p:spTgt spid="287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" fill="hold"/>
                                        <p:tgtEl>
                                          <p:spTgt spid="287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7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7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7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7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6" dur="1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7" dur="1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8" dur="1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56" dur="100" fill="hold"/>
                                        <p:tgtEl>
                                          <p:spTgt spid="287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7" dur="100" fill="hold"/>
                                        <p:tgtEl>
                                          <p:spTgt spid="287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8" dur="100" fill="hold"/>
                                        <p:tgtEl>
                                          <p:spTgt spid="287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100" fill="hold"/>
                                        <p:tgtEl>
                                          <p:spTgt spid="287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7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7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7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7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6" dur="100" fill="hold"/>
                                        <p:tgtEl>
                                          <p:spTgt spid="287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7" dur="100" fill="hold"/>
                                        <p:tgtEl>
                                          <p:spTgt spid="287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8" dur="100" fill="hold"/>
                                        <p:tgtEl>
                                          <p:spTgt spid="287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" fill="hold"/>
                                        <p:tgtEl>
                                          <p:spTgt spid="287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7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7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7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7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76" dur="100" fill="hold"/>
                                        <p:tgtEl>
                                          <p:spTgt spid="287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7" dur="100" fill="hold"/>
                                        <p:tgtEl>
                                          <p:spTgt spid="287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8" dur="100" fill="hold"/>
                                        <p:tgtEl>
                                          <p:spTgt spid="287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100" fill="hold"/>
                                        <p:tgtEl>
                                          <p:spTgt spid="287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7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7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7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7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86" dur="100" fill="hold"/>
                                        <p:tgtEl>
                                          <p:spTgt spid="287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7" dur="100" fill="hold"/>
                                        <p:tgtEl>
                                          <p:spTgt spid="287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8" dur="100" fill="hold"/>
                                        <p:tgtEl>
                                          <p:spTgt spid="287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100" fill="hold"/>
                                        <p:tgtEl>
                                          <p:spTgt spid="287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7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7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7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7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96" dur="100" fill="hold"/>
                                        <p:tgtEl>
                                          <p:spTgt spid="287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7" dur="100" fill="hold"/>
                                        <p:tgtEl>
                                          <p:spTgt spid="287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8" dur="100" fill="hold"/>
                                        <p:tgtEl>
                                          <p:spTgt spid="287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100" fill="hold"/>
                                        <p:tgtEl>
                                          <p:spTgt spid="287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7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7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7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7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06" dur="100" fill="hold"/>
                                        <p:tgtEl>
                                          <p:spTgt spid="287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7" dur="100" fill="hold"/>
                                        <p:tgtEl>
                                          <p:spTgt spid="287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8" dur="100" fill="hold"/>
                                        <p:tgtEl>
                                          <p:spTgt spid="287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100" fill="hold"/>
                                        <p:tgtEl>
                                          <p:spTgt spid="287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7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7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7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7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16" dur="100" fill="hold"/>
                                        <p:tgtEl>
                                          <p:spTgt spid="287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7" dur="100" fill="hold"/>
                                        <p:tgtEl>
                                          <p:spTgt spid="287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8" dur="100" fill="hold"/>
                                        <p:tgtEl>
                                          <p:spTgt spid="287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100" fill="hold"/>
                                        <p:tgtEl>
                                          <p:spTgt spid="287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7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7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7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7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26" dur="100" fill="hold"/>
                                        <p:tgtEl>
                                          <p:spTgt spid="287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7" dur="100" fill="hold"/>
                                        <p:tgtEl>
                                          <p:spTgt spid="287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8" dur="100" fill="hold"/>
                                        <p:tgtEl>
                                          <p:spTgt spid="287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00" fill="hold"/>
                                        <p:tgtEl>
                                          <p:spTgt spid="287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7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7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7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7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36" dur="100" fill="hold"/>
                                        <p:tgtEl>
                                          <p:spTgt spid="287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7" dur="100" fill="hold"/>
                                        <p:tgtEl>
                                          <p:spTgt spid="287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8" dur="100" fill="hold"/>
                                        <p:tgtEl>
                                          <p:spTgt spid="287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100" fill="hold"/>
                                        <p:tgtEl>
                                          <p:spTgt spid="287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7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7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7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7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46" dur="100" fill="hold"/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7" dur="100" fill="hold"/>
                                        <p:tgtEl>
                                          <p:spTgt spid="286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8" dur="100" fill="hold"/>
                                        <p:tgtEl>
                                          <p:spTgt spid="286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100" fill="hold"/>
                                        <p:tgtEl>
                                          <p:spTgt spid="286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56" dur="100" fill="hold"/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7" dur="100" fill="hold"/>
                                        <p:tgtEl>
                                          <p:spTgt spid="286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8" dur="100" fill="hold"/>
                                        <p:tgtEl>
                                          <p:spTgt spid="286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100" fill="hold"/>
                                        <p:tgtEl>
                                          <p:spTgt spid="286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66" dur="100" fill="hold"/>
                                        <p:tgtEl>
                                          <p:spTgt spid="287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7" dur="100" fill="hold"/>
                                        <p:tgtEl>
                                          <p:spTgt spid="287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8" dur="100" fill="hold"/>
                                        <p:tgtEl>
                                          <p:spTgt spid="287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100" fill="hold"/>
                                        <p:tgtEl>
                                          <p:spTgt spid="287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7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7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7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7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76" dur="100" fill="hold"/>
                                        <p:tgtEl>
                                          <p:spTgt spid="286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7" dur="100" fill="hold"/>
                                        <p:tgtEl>
                                          <p:spTgt spid="286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8" dur="100" fill="hold"/>
                                        <p:tgtEl>
                                          <p:spTgt spid="286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" dur="100" fill="hold"/>
                                        <p:tgtEl>
                                          <p:spTgt spid="286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-0.25 0.0  E" pathEditMode="relative" ptsTypes="">
                                      <p:cBhvr>
                                        <p:cTn id="188" dur="2000" fill="hold"/>
                                        <p:tgtEl>
                                          <p:spTgt spid="287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545 0.00787 L -0.34687 0.1081 " pathEditMode="relative" ptsTypes="AA">
                                      <p:cBhvr>
                                        <p:cTn id="190" dur="2000" fill="hold"/>
                                        <p:tgtEl>
                                          <p:spTgt spid="287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25 0.0  E" pathEditMode="relative" ptsTypes="">
                                      <p:cBhvr>
                                        <p:cTn id="192" dur="2000" fill="hold"/>
                                        <p:tgtEl>
                                          <p:spTgt spid="286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11111E-6 L 0.33525 0.26991 " pathEditMode="relative" rAng="0" ptsTypes="AA">
                                      <p:cBhvr>
                                        <p:cTn id="194" dur="2000" fill="hold"/>
                                        <p:tgtEl>
                                          <p:spTgt spid="287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" y="135"/>
                                    </p:animMotion>
                                  </p:childTnLst>
                                </p:cTn>
                              </p:par>
                              <p:par>
                                <p:cTn id="19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-0.2408 0.08866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287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" y="44"/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16129 0.17778 " pathEditMode="relative" rAng="0" ptsTypes="AA">
                                      <p:cBhvr>
                                        <p:cTn id="198" dur="2000" fill="hold"/>
                                        <p:tgtEl>
                                          <p:spTgt spid="287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" y="89"/>
                                    </p:animMotion>
                                  </p:childTnLst>
                                </p:cTn>
                              </p:par>
                              <p:par>
                                <p:cTn id="19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48148E-6 L -0.13438 0.06458 " pathEditMode="relative" rAng="0" ptsTypes="AA">
                                      <p:cBhvr>
                                        <p:cTn id="200" dur="20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" y="32"/>
                                    </p:animMotion>
                                  </p:childTnLst>
                                </p:cTn>
                              </p:par>
                              <p:par>
                                <p:cTn id="20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7037E-7 L -0.12587 0.1044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287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" y="52"/>
                                    </p:animMotion>
                                  </p:childTnLst>
                                </p:cTn>
                              </p:par>
                              <p:par>
                                <p:cTn id="20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59259E-6 L -0.1691 0.11829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287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" y="59"/>
                                    </p:animMotion>
                                  </p:childTnLst>
                                </p:cTn>
                              </p:par>
                              <p:par>
                                <p:cTn id="20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59259E-6 L -0.146 0.11921 " pathEditMode="relative" rAng="0" ptsTypes="AA">
                                      <p:cBhvr>
                                        <p:cTn id="206" dur="2000" fill="hold"/>
                                        <p:tgtEl>
                                          <p:spTgt spid="287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" y="59"/>
                                    </p:animMotion>
                                  </p:childTnLst>
                                </p:cTn>
                              </p:par>
                              <p:par>
                                <p:cTn id="20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7.40741E-7 L -0.0283 0.11458 " pathEditMode="relative" rAng="0" ptsTypes="AA">
                                      <p:cBhvr>
                                        <p:cTn id="208" dur="2000" fill="hold"/>
                                        <p:tgtEl>
                                          <p:spTgt spid="287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" y="57"/>
                                    </p:animMotion>
                                  </p:childTnLst>
                                </p:cTn>
                              </p:par>
                              <p:par>
                                <p:cTn id="20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0.04896 0.10671 " pathEditMode="relative" rAng="0" ptsTypes="AA">
                                      <p:cBhvr>
                                        <p:cTn id="210" dur="2000" fill="hold"/>
                                        <p:tgtEl>
                                          <p:spTgt spid="287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" y="53"/>
                                    </p:animMotion>
                                  </p:childTnLst>
                                </p:cTn>
                              </p:par>
                              <p:par>
                                <p:cTn id="2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44444E-6 L 0.10868 0.14537 " pathEditMode="relative" rAng="0" ptsTypes="AA">
                                      <p:cBhvr>
                                        <p:cTn id="212" dur="2000" fill="hold"/>
                                        <p:tgtEl>
                                          <p:spTgt spid="287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" y="73"/>
                                    </p:animMotion>
                                  </p:childTnLst>
                                </p:cTn>
                              </p:par>
                              <p:par>
                                <p:cTn id="2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7 L 0.11215 0.08264 " pathEditMode="relative" rAng="0" ptsTypes="AA">
                                      <p:cBhvr>
                                        <p:cTn id="214" dur="2000" fill="hold"/>
                                        <p:tgtEl>
                                          <p:spTgt spid="287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" y="41"/>
                                    </p:animMotion>
                                  </p:childTnLst>
                                </p:cTn>
                              </p:par>
                              <p:par>
                                <p:cTn id="2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07407E-6 L 0.19722 0.09653 " pathEditMode="relative" rAng="0" ptsTypes="AA">
                                      <p:cBhvr>
                                        <p:cTn id="216" dur="2000" fill="hold"/>
                                        <p:tgtEl>
                                          <p:spTgt spid="287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" y="48"/>
                                    </p:animMotion>
                                  </p:childTnLst>
                                </p:cTn>
                              </p:par>
                              <p:par>
                                <p:cTn id="2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07407E-6 L 0.26093 -0.01204 " pathEditMode="relative" rAng="0" ptsTypes="AA">
                                      <p:cBhvr>
                                        <p:cTn id="218" dur="2000" fill="hold"/>
                                        <p:tgtEl>
                                          <p:spTgt spid="287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-6"/>
                                    </p:animMotion>
                                  </p:childTnLst>
                                </p:cTn>
                              </p:par>
                              <p:par>
                                <p:cTn id="2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3.7037E-7 L 0.29028 -0.05995 " pathEditMode="relative" rAng="0" ptsTypes="AA">
                                      <p:cBhvr>
                                        <p:cTn id="220" dur="2000" fill="hold"/>
                                        <p:tgtEl>
                                          <p:spTgt spid="286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" y="-30"/>
                                    </p:animMotion>
                                  </p:childTnLst>
                                </p:cTn>
                              </p:par>
                              <p:par>
                                <p:cTn id="2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11111E-6 L -0.14618 0.05602 " pathEditMode="relative" rAng="0" ptsTypes="AA">
                                      <p:cBhvr>
                                        <p:cTn id="222" dur="2000" fill="hold"/>
                                        <p:tgtEl>
                                          <p:spTgt spid="287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" y="28"/>
                                    </p:animMotion>
                                  </p:childTnLst>
                                </p:cTn>
                              </p:par>
                              <p:par>
                                <p:cTn id="2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59259E-6 L 0.16684 0.0868 " pathEditMode="relative" rAng="0" ptsTypes="AA">
                                      <p:cBhvr>
                                        <p:cTn id="224" dur="2000" fill="hold"/>
                                        <p:tgtEl>
                                          <p:spTgt spid="286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/>
              <a:t>Napi 5 étkezés</a:t>
            </a:r>
            <a:endParaRPr lang="en-US" smtClean="0"/>
          </a:p>
        </p:txBody>
      </p:sp>
      <p:graphicFrame>
        <p:nvGraphicFramePr>
          <p:cNvPr id="15363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488950" y="2749550"/>
          <a:ext cx="4038600" cy="2225675"/>
        </p:xfrm>
        <a:graphic>
          <a:graphicData uri="http://schemas.openxmlformats.org/presentationml/2006/ole">
            <p:oleObj spid="_x0000_s15363" name="Diagram" r:id="rId4" imgW="8229600" imgH="4533900" progId="MSGraph.Chart.8">
              <p:embed followColorScheme="full"/>
            </p:oleObj>
          </a:graphicData>
        </a:graphic>
      </p:graphicFrame>
      <p:sp>
        <p:nvSpPr>
          <p:cNvPr id="15364" name="AutoShape 4"/>
          <p:cNvSpPr>
            <a:spLocks noChangeAspect="1" noChangeArrowheads="1" noTextEdit="1"/>
          </p:cNvSpPr>
          <p:nvPr/>
        </p:nvSpPr>
        <p:spPr bwMode="auto">
          <a:xfrm>
            <a:off x="798513" y="1662113"/>
            <a:ext cx="6981825" cy="459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2832100" y="2035175"/>
            <a:ext cx="3449638" cy="34575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k-SK"/>
          </a:p>
        </p:txBody>
      </p:sp>
      <p:grpSp>
        <p:nvGrpSpPr>
          <p:cNvPr id="69638" name="Group 6"/>
          <p:cNvGrpSpPr>
            <a:grpSpLocks/>
          </p:cNvGrpSpPr>
          <p:nvPr/>
        </p:nvGrpSpPr>
        <p:grpSpPr bwMode="auto">
          <a:xfrm>
            <a:off x="4605338" y="1719263"/>
            <a:ext cx="1884362" cy="1951037"/>
            <a:chOff x="2901" y="1083"/>
            <a:chExt cx="1187" cy="1229"/>
          </a:xfrm>
        </p:grpSpPr>
        <p:sp>
          <p:nvSpPr>
            <p:cNvPr id="15387" name="Freeform 7"/>
            <p:cNvSpPr>
              <a:spLocks/>
            </p:cNvSpPr>
            <p:nvPr/>
          </p:nvSpPr>
          <p:spPr bwMode="auto">
            <a:xfrm>
              <a:off x="2901" y="1287"/>
              <a:ext cx="969" cy="1025"/>
            </a:xfrm>
            <a:custGeom>
              <a:avLst/>
              <a:gdLst>
                <a:gd name="T0" fmla="*/ 4942 w 190"/>
                <a:gd name="T1" fmla="*/ 3590 h 201"/>
                <a:gd name="T2" fmla="*/ 0 w 190"/>
                <a:gd name="T3" fmla="*/ 25 h 201"/>
                <a:gd name="T4" fmla="*/ 0 w 190"/>
                <a:gd name="T5" fmla="*/ 25 h 201"/>
                <a:gd name="T6" fmla="*/ 0 w 190"/>
                <a:gd name="T7" fmla="*/ 5227 h 201"/>
                <a:gd name="T8" fmla="*/ 4942 w 190"/>
                <a:gd name="T9" fmla="*/ 3590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0" h="201">
                  <a:moveTo>
                    <a:pt x="190" y="138"/>
                  </a:moveTo>
                  <a:cubicBezTo>
                    <a:pt x="163" y="56"/>
                    <a:pt x="87" y="1"/>
                    <a:pt x="0" y="1"/>
                  </a:cubicBezTo>
                  <a:cubicBezTo>
                    <a:pt x="0" y="0"/>
                    <a:pt x="0" y="1"/>
                    <a:pt x="0" y="1"/>
                  </a:cubicBezTo>
                  <a:lnTo>
                    <a:pt x="0" y="201"/>
                  </a:lnTo>
                  <a:lnTo>
                    <a:pt x="190" y="138"/>
                  </a:lnTo>
                  <a:close/>
                </a:path>
              </a:pathLst>
            </a:custGeom>
            <a:solidFill>
              <a:srgbClr val="FFCC00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grpSp>
          <p:nvGrpSpPr>
            <p:cNvPr id="15388" name="Group 8"/>
            <p:cNvGrpSpPr>
              <a:grpSpLocks/>
            </p:cNvGrpSpPr>
            <p:nvPr/>
          </p:nvGrpSpPr>
          <p:grpSpPr bwMode="auto">
            <a:xfrm>
              <a:off x="3549" y="1083"/>
              <a:ext cx="539" cy="401"/>
              <a:chOff x="3549" y="1083"/>
              <a:chExt cx="539" cy="401"/>
            </a:xfrm>
          </p:grpSpPr>
          <p:sp>
            <p:nvSpPr>
              <p:cNvPr id="15389" name="Rectangle 9"/>
              <p:cNvSpPr>
                <a:spLocks noChangeArrowheads="1"/>
              </p:cNvSpPr>
              <p:nvPr/>
            </p:nvSpPr>
            <p:spPr bwMode="auto">
              <a:xfrm>
                <a:off x="3549" y="1083"/>
                <a:ext cx="539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hu-HU" sz="2000" b="1">
                    <a:solidFill>
                      <a:srgbClr val="000000"/>
                    </a:solidFill>
                    <a:latin typeface="Comic Sans MS" pitchFamily="66" charset="0"/>
                  </a:rPr>
                  <a:t>Reggeli</a:t>
                </a:r>
                <a:endParaRPr lang="hu-HU" sz="2000">
                  <a:latin typeface="Comic Sans MS" pitchFamily="66" charset="0"/>
                </a:endParaRPr>
              </a:p>
            </p:txBody>
          </p:sp>
          <p:sp>
            <p:nvSpPr>
              <p:cNvPr id="15390" name="Rectangle 10"/>
              <p:cNvSpPr>
                <a:spLocks noChangeArrowheads="1"/>
              </p:cNvSpPr>
              <p:nvPr/>
            </p:nvSpPr>
            <p:spPr bwMode="auto">
              <a:xfrm>
                <a:off x="3676" y="1292"/>
                <a:ext cx="327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2000" b="1">
                    <a:solidFill>
                      <a:srgbClr val="000000"/>
                    </a:solidFill>
                    <a:latin typeface="Comic Sans MS" pitchFamily="66" charset="0"/>
                  </a:rPr>
                  <a:t>20%</a:t>
                </a:r>
                <a:endParaRPr lang="en-US" sz="2000">
                  <a:latin typeface="Comic Sans MS" pitchFamily="66" charset="0"/>
                </a:endParaRPr>
              </a:p>
            </p:txBody>
          </p:sp>
        </p:grpSp>
      </p:grpSp>
      <p:grpSp>
        <p:nvGrpSpPr>
          <p:cNvPr id="69643" name="Group 11"/>
          <p:cNvGrpSpPr>
            <a:grpSpLocks/>
          </p:cNvGrpSpPr>
          <p:nvPr/>
        </p:nvGrpSpPr>
        <p:grpSpPr bwMode="auto">
          <a:xfrm>
            <a:off x="4645025" y="3241675"/>
            <a:ext cx="2570163" cy="1012825"/>
            <a:chOff x="2926" y="2042"/>
            <a:chExt cx="1619" cy="638"/>
          </a:xfrm>
        </p:grpSpPr>
        <p:sp>
          <p:nvSpPr>
            <p:cNvPr id="15383" name="Freeform 12"/>
            <p:cNvSpPr>
              <a:spLocks/>
            </p:cNvSpPr>
            <p:nvPr/>
          </p:nvSpPr>
          <p:spPr bwMode="auto">
            <a:xfrm>
              <a:off x="2926" y="2042"/>
              <a:ext cx="1026" cy="638"/>
            </a:xfrm>
            <a:custGeom>
              <a:avLst/>
              <a:gdLst>
                <a:gd name="T0" fmla="*/ 4977 w 201"/>
                <a:gd name="T1" fmla="*/ 3256 h 125"/>
                <a:gd name="T2" fmla="*/ 5237 w 201"/>
                <a:gd name="T3" fmla="*/ 1643 h 125"/>
                <a:gd name="T4" fmla="*/ 4951 w 201"/>
                <a:gd name="T5" fmla="*/ 0 h 125"/>
                <a:gd name="T6" fmla="*/ 0 w 201"/>
                <a:gd name="T7" fmla="*/ 1643 h 125"/>
                <a:gd name="T8" fmla="*/ 4977 w 201"/>
                <a:gd name="T9" fmla="*/ 3256 h 1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1" h="125">
                  <a:moveTo>
                    <a:pt x="191" y="125"/>
                  </a:moveTo>
                  <a:cubicBezTo>
                    <a:pt x="197" y="105"/>
                    <a:pt x="201" y="84"/>
                    <a:pt x="201" y="63"/>
                  </a:cubicBezTo>
                  <a:cubicBezTo>
                    <a:pt x="201" y="42"/>
                    <a:pt x="197" y="20"/>
                    <a:pt x="190" y="0"/>
                  </a:cubicBezTo>
                  <a:lnTo>
                    <a:pt x="0" y="63"/>
                  </a:lnTo>
                  <a:lnTo>
                    <a:pt x="191" y="125"/>
                  </a:lnTo>
                  <a:close/>
                </a:path>
              </a:pathLst>
            </a:custGeom>
            <a:solidFill>
              <a:srgbClr val="FFFF99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grpSp>
          <p:nvGrpSpPr>
            <p:cNvPr id="15384" name="Group 13"/>
            <p:cNvGrpSpPr>
              <a:grpSpLocks/>
            </p:cNvGrpSpPr>
            <p:nvPr/>
          </p:nvGrpSpPr>
          <p:grpSpPr bwMode="auto">
            <a:xfrm>
              <a:off x="4008" y="2200"/>
              <a:ext cx="537" cy="417"/>
              <a:chOff x="4008" y="2200"/>
              <a:chExt cx="537" cy="417"/>
            </a:xfrm>
          </p:grpSpPr>
          <p:sp>
            <p:nvSpPr>
              <p:cNvPr id="15385" name="Rectangle 14"/>
              <p:cNvSpPr>
                <a:spLocks noChangeArrowheads="1"/>
              </p:cNvSpPr>
              <p:nvPr/>
            </p:nvSpPr>
            <p:spPr bwMode="auto">
              <a:xfrm>
                <a:off x="4008" y="2200"/>
                <a:ext cx="537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hu-HU" sz="2000" b="1">
                    <a:solidFill>
                      <a:srgbClr val="000000"/>
                    </a:solidFill>
                    <a:latin typeface="Comic Sans MS" pitchFamily="66" charset="0"/>
                  </a:rPr>
                  <a:t>Tízórai</a:t>
                </a:r>
                <a:endParaRPr lang="hu-HU" sz="2000">
                  <a:latin typeface="Comic Sans MS" pitchFamily="66" charset="0"/>
                </a:endParaRPr>
              </a:p>
            </p:txBody>
          </p:sp>
          <p:sp>
            <p:nvSpPr>
              <p:cNvPr id="15386" name="Rectangle 15"/>
              <p:cNvSpPr>
                <a:spLocks noChangeArrowheads="1"/>
              </p:cNvSpPr>
              <p:nvPr/>
            </p:nvSpPr>
            <p:spPr bwMode="auto">
              <a:xfrm>
                <a:off x="4080" y="2425"/>
                <a:ext cx="327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l"/>
                <a:r>
                  <a:rPr lang="en-US" sz="2000" b="1">
                    <a:solidFill>
                      <a:srgbClr val="000000"/>
                    </a:solidFill>
                    <a:latin typeface="Comic Sans MS" pitchFamily="66" charset="0"/>
                  </a:rPr>
                  <a:t>10%</a:t>
                </a:r>
                <a:endParaRPr lang="en-US" sz="2000">
                  <a:latin typeface="Comic Sans MS" pitchFamily="66" charset="0"/>
                </a:endParaRPr>
              </a:p>
            </p:txBody>
          </p:sp>
        </p:grpSp>
      </p:grpSp>
      <p:grpSp>
        <p:nvGrpSpPr>
          <p:cNvPr id="69648" name="Group 16"/>
          <p:cNvGrpSpPr>
            <a:grpSpLocks/>
          </p:cNvGrpSpPr>
          <p:nvPr/>
        </p:nvGrpSpPr>
        <p:grpSpPr bwMode="auto">
          <a:xfrm>
            <a:off x="3001963" y="3849688"/>
            <a:ext cx="3094037" cy="2320925"/>
            <a:chOff x="1891" y="2425"/>
            <a:chExt cx="1949" cy="1462"/>
          </a:xfrm>
        </p:grpSpPr>
        <p:sp>
          <p:nvSpPr>
            <p:cNvPr id="15379" name="Freeform 17"/>
            <p:cNvSpPr>
              <a:spLocks/>
            </p:cNvSpPr>
            <p:nvPr/>
          </p:nvSpPr>
          <p:spPr bwMode="auto">
            <a:xfrm>
              <a:off x="1891" y="2425"/>
              <a:ext cx="1949" cy="1020"/>
            </a:xfrm>
            <a:custGeom>
              <a:avLst/>
              <a:gdLst>
                <a:gd name="T0" fmla="*/ 0 w 382"/>
                <a:gd name="T1" fmla="*/ 1612 h 200"/>
                <a:gd name="T2" fmla="*/ 4975 w 382"/>
                <a:gd name="T3" fmla="*/ 5202 h 200"/>
                <a:gd name="T4" fmla="*/ 9944 w 382"/>
                <a:gd name="T5" fmla="*/ 1612 h 200"/>
                <a:gd name="T6" fmla="*/ 4975 w 382"/>
                <a:gd name="T7" fmla="*/ 0 h 200"/>
                <a:gd name="T8" fmla="*/ 0 w 382"/>
                <a:gd name="T9" fmla="*/ 1612 h 2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2" h="200">
                  <a:moveTo>
                    <a:pt x="0" y="62"/>
                  </a:moveTo>
                  <a:cubicBezTo>
                    <a:pt x="27" y="144"/>
                    <a:pt x="104" y="200"/>
                    <a:pt x="191" y="200"/>
                  </a:cubicBezTo>
                  <a:cubicBezTo>
                    <a:pt x="278" y="200"/>
                    <a:pt x="355" y="145"/>
                    <a:pt x="382" y="62"/>
                  </a:cubicBezTo>
                  <a:lnTo>
                    <a:pt x="191" y="0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800000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grpSp>
          <p:nvGrpSpPr>
            <p:cNvPr id="15380" name="Group 18"/>
            <p:cNvGrpSpPr>
              <a:grpSpLocks/>
            </p:cNvGrpSpPr>
            <p:nvPr/>
          </p:nvGrpSpPr>
          <p:grpSpPr bwMode="auto">
            <a:xfrm>
              <a:off x="2748" y="3527"/>
              <a:ext cx="378" cy="360"/>
              <a:chOff x="2748" y="3527"/>
              <a:chExt cx="378" cy="360"/>
            </a:xfrm>
          </p:grpSpPr>
          <p:sp>
            <p:nvSpPr>
              <p:cNvPr id="15381" name="Rectangle 19"/>
              <p:cNvSpPr>
                <a:spLocks noChangeArrowheads="1"/>
              </p:cNvSpPr>
              <p:nvPr/>
            </p:nvSpPr>
            <p:spPr bwMode="auto">
              <a:xfrm>
                <a:off x="2748" y="3527"/>
                <a:ext cx="37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hu-HU" sz="2000" b="1">
                    <a:solidFill>
                      <a:srgbClr val="000000"/>
                    </a:solidFill>
                    <a:latin typeface="Comic Sans MS" pitchFamily="66" charset="0"/>
                  </a:rPr>
                  <a:t>Ebéd</a:t>
                </a:r>
                <a:endParaRPr lang="hu-HU" sz="2000">
                  <a:latin typeface="Comic Sans MS" pitchFamily="66" charset="0"/>
                </a:endParaRPr>
              </a:p>
            </p:txBody>
          </p:sp>
          <p:sp>
            <p:nvSpPr>
              <p:cNvPr id="15382" name="Rectangle 20"/>
              <p:cNvSpPr>
                <a:spLocks noChangeArrowheads="1"/>
              </p:cNvSpPr>
              <p:nvPr/>
            </p:nvSpPr>
            <p:spPr bwMode="auto">
              <a:xfrm>
                <a:off x="2763" y="3695"/>
                <a:ext cx="327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2000" b="1">
                    <a:solidFill>
                      <a:srgbClr val="000000"/>
                    </a:solidFill>
                    <a:latin typeface="Comic Sans MS" pitchFamily="66" charset="0"/>
                  </a:rPr>
                  <a:t>40%</a:t>
                </a:r>
                <a:endParaRPr lang="en-US" sz="2000">
                  <a:latin typeface="Comic Sans MS" pitchFamily="66" charset="0"/>
                </a:endParaRPr>
              </a:p>
            </p:txBody>
          </p:sp>
        </p:grpSp>
      </p:grpSp>
      <p:grpSp>
        <p:nvGrpSpPr>
          <p:cNvPr id="69653" name="Group 21"/>
          <p:cNvGrpSpPr>
            <a:grpSpLocks/>
          </p:cNvGrpSpPr>
          <p:nvPr/>
        </p:nvGrpSpPr>
        <p:grpSpPr bwMode="auto">
          <a:xfrm>
            <a:off x="1785938" y="3241675"/>
            <a:ext cx="2665412" cy="1012825"/>
            <a:chOff x="1125" y="2042"/>
            <a:chExt cx="1679" cy="638"/>
          </a:xfrm>
        </p:grpSpPr>
        <p:sp>
          <p:nvSpPr>
            <p:cNvPr id="15375" name="Freeform 22"/>
            <p:cNvSpPr>
              <a:spLocks/>
            </p:cNvSpPr>
            <p:nvPr/>
          </p:nvSpPr>
          <p:spPr bwMode="auto">
            <a:xfrm>
              <a:off x="1779" y="2042"/>
              <a:ext cx="1025" cy="638"/>
            </a:xfrm>
            <a:custGeom>
              <a:avLst/>
              <a:gdLst>
                <a:gd name="T0" fmla="*/ 260 w 201"/>
                <a:gd name="T1" fmla="*/ 0 h 125"/>
                <a:gd name="T2" fmla="*/ 25 w 201"/>
                <a:gd name="T3" fmla="*/ 1643 h 125"/>
                <a:gd name="T4" fmla="*/ 260 w 201"/>
                <a:gd name="T5" fmla="*/ 3256 h 125"/>
                <a:gd name="T6" fmla="*/ 5227 w 201"/>
                <a:gd name="T7" fmla="*/ 1643 h 125"/>
                <a:gd name="T8" fmla="*/ 260 w 201"/>
                <a:gd name="T9" fmla="*/ 0 h 1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1" h="125">
                  <a:moveTo>
                    <a:pt x="10" y="0"/>
                  </a:moveTo>
                  <a:cubicBezTo>
                    <a:pt x="4" y="21"/>
                    <a:pt x="1" y="42"/>
                    <a:pt x="1" y="63"/>
                  </a:cubicBezTo>
                  <a:cubicBezTo>
                    <a:pt x="0" y="84"/>
                    <a:pt x="4" y="105"/>
                    <a:pt x="10" y="125"/>
                  </a:cubicBezTo>
                  <a:lnTo>
                    <a:pt x="201" y="6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CCFFCC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grpSp>
          <p:nvGrpSpPr>
            <p:cNvPr id="15376" name="Group 23"/>
            <p:cNvGrpSpPr>
              <a:grpSpLocks/>
            </p:cNvGrpSpPr>
            <p:nvPr/>
          </p:nvGrpSpPr>
          <p:grpSpPr bwMode="auto">
            <a:xfrm>
              <a:off x="1125" y="2200"/>
              <a:ext cx="623" cy="417"/>
              <a:chOff x="1125" y="2200"/>
              <a:chExt cx="623" cy="417"/>
            </a:xfrm>
          </p:grpSpPr>
          <p:sp>
            <p:nvSpPr>
              <p:cNvPr id="15377" name="Rectangle 24"/>
              <p:cNvSpPr>
                <a:spLocks noChangeArrowheads="1"/>
              </p:cNvSpPr>
              <p:nvPr/>
            </p:nvSpPr>
            <p:spPr bwMode="auto">
              <a:xfrm>
                <a:off x="1125" y="2200"/>
                <a:ext cx="623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hu-HU" sz="2000" b="1">
                    <a:solidFill>
                      <a:srgbClr val="000000"/>
                    </a:solidFill>
                    <a:latin typeface="Comic Sans MS" pitchFamily="66" charset="0"/>
                  </a:rPr>
                  <a:t>Uzsonna</a:t>
                </a:r>
                <a:endParaRPr lang="hu-HU" sz="2000">
                  <a:latin typeface="Comic Sans MS" pitchFamily="66" charset="0"/>
                </a:endParaRPr>
              </a:p>
            </p:txBody>
          </p:sp>
          <p:sp>
            <p:nvSpPr>
              <p:cNvPr id="15378" name="Rectangle 25"/>
              <p:cNvSpPr>
                <a:spLocks noChangeArrowheads="1"/>
              </p:cNvSpPr>
              <p:nvPr/>
            </p:nvSpPr>
            <p:spPr bwMode="auto">
              <a:xfrm>
                <a:off x="1257" y="2425"/>
                <a:ext cx="327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2000" b="1">
                    <a:solidFill>
                      <a:srgbClr val="000000"/>
                    </a:solidFill>
                    <a:latin typeface="Comic Sans MS" pitchFamily="66" charset="0"/>
                  </a:rPr>
                  <a:t>10%</a:t>
                </a:r>
                <a:endParaRPr lang="en-US" sz="2000">
                  <a:latin typeface="Comic Sans MS" pitchFamily="66" charset="0"/>
                </a:endParaRPr>
              </a:p>
            </p:txBody>
          </p:sp>
        </p:grpSp>
      </p:grpSp>
      <p:grpSp>
        <p:nvGrpSpPr>
          <p:cNvPr id="69658" name="Group 26"/>
          <p:cNvGrpSpPr>
            <a:grpSpLocks/>
          </p:cNvGrpSpPr>
          <p:nvPr/>
        </p:nvGrpSpPr>
        <p:grpSpPr bwMode="auto">
          <a:xfrm>
            <a:off x="2774950" y="1719263"/>
            <a:ext cx="1717675" cy="1951037"/>
            <a:chOff x="1748" y="1083"/>
            <a:chExt cx="1082" cy="1229"/>
          </a:xfrm>
        </p:grpSpPr>
        <p:sp>
          <p:nvSpPr>
            <p:cNvPr id="15371" name="Freeform 27"/>
            <p:cNvSpPr>
              <a:spLocks/>
            </p:cNvSpPr>
            <p:nvPr/>
          </p:nvSpPr>
          <p:spPr bwMode="auto">
            <a:xfrm>
              <a:off x="1855" y="1292"/>
              <a:ext cx="975" cy="1020"/>
            </a:xfrm>
            <a:custGeom>
              <a:avLst/>
              <a:gdLst>
                <a:gd name="T0" fmla="*/ 4977 w 191"/>
                <a:gd name="T1" fmla="*/ 0 h 200"/>
                <a:gd name="T2" fmla="*/ 0 w 191"/>
                <a:gd name="T3" fmla="*/ 3565 h 200"/>
                <a:gd name="T4" fmla="*/ 4977 w 191"/>
                <a:gd name="T5" fmla="*/ 5202 h 200"/>
                <a:gd name="T6" fmla="*/ 4977 w 191"/>
                <a:gd name="T7" fmla="*/ 0 h 2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1" h="200">
                  <a:moveTo>
                    <a:pt x="191" y="0"/>
                  </a:moveTo>
                  <a:cubicBezTo>
                    <a:pt x="104" y="0"/>
                    <a:pt x="27" y="55"/>
                    <a:pt x="0" y="137"/>
                  </a:cubicBezTo>
                  <a:lnTo>
                    <a:pt x="191" y="200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rgbClr val="339966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grpSp>
          <p:nvGrpSpPr>
            <p:cNvPr id="15372" name="Group 28"/>
            <p:cNvGrpSpPr>
              <a:grpSpLocks/>
            </p:cNvGrpSpPr>
            <p:nvPr/>
          </p:nvGrpSpPr>
          <p:grpSpPr bwMode="auto">
            <a:xfrm>
              <a:off x="1748" y="1083"/>
              <a:ext cx="607" cy="360"/>
              <a:chOff x="1748" y="1083"/>
              <a:chExt cx="607" cy="360"/>
            </a:xfrm>
          </p:grpSpPr>
          <p:sp>
            <p:nvSpPr>
              <p:cNvPr id="15373" name="Rectangle 29"/>
              <p:cNvSpPr>
                <a:spLocks noChangeArrowheads="1"/>
              </p:cNvSpPr>
              <p:nvPr/>
            </p:nvSpPr>
            <p:spPr bwMode="auto">
              <a:xfrm>
                <a:off x="1748" y="1083"/>
                <a:ext cx="607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hu-HU" sz="2000" b="1">
                    <a:solidFill>
                      <a:srgbClr val="000000"/>
                    </a:solidFill>
                    <a:latin typeface="Comic Sans MS" pitchFamily="66" charset="0"/>
                  </a:rPr>
                  <a:t>Vacsora</a:t>
                </a:r>
                <a:endParaRPr lang="hu-HU" sz="2000">
                  <a:latin typeface="Comic Sans MS" pitchFamily="66" charset="0"/>
                </a:endParaRPr>
              </a:p>
            </p:txBody>
          </p:sp>
          <p:sp>
            <p:nvSpPr>
              <p:cNvPr id="15374" name="Rectangle 30"/>
              <p:cNvSpPr>
                <a:spLocks noChangeArrowheads="1"/>
              </p:cNvSpPr>
              <p:nvPr/>
            </p:nvSpPr>
            <p:spPr bwMode="auto">
              <a:xfrm>
                <a:off x="1886" y="1251"/>
                <a:ext cx="327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2000" b="1">
                    <a:solidFill>
                      <a:srgbClr val="000000"/>
                    </a:solidFill>
                    <a:latin typeface="Comic Sans MS" pitchFamily="66" charset="0"/>
                  </a:rPr>
                  <a:t>20%</a:t>
                </a:r>
                <a:endParaRPr lang="en-US" sz="2000">
                  <a:latin typeface="Comic Sans MS" pitchFamily="66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9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9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9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9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9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9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9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9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/>
              <a:t>Esztek-e ezen kívül is?</a:t>
            </a:r>
            <a:endParaRPr lang="en-US" smtClean="0"/>
          </a:p>
        </p:txBody>
      </p:sp>
      <p:pic>
        <p:nvPicPr>
          <p:cNvPr id="16387" name="Picture 7" descr="MCj0232700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16163" y="3452813"/>
            <a:ext cx="1908175" cy="98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9" descr="MCj0334416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0275" y="3624263"/>
            <a:ext cx="730250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10" descr="MCj02342470000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51388" y="4092575"/>
            <a:ext cx="1774825" cy="154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11" descr="MCj02376060000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37425" y="1851025"/>
            <a:ext cx="1603375" cy="160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16" descr="MCj02904190000[1]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2738" y="2149475"/>
            <a:ext cx="18986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18" descr="MCj02904650000[1]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30813" y="2441575"/>
            <a:ext cx="1295400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19" descr="MCj02900350000[1]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60388" y="3000375"/>
            <a:ext cx="1084262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20" descr="MCj02904420000[1]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879600" y="4530725"/>
            <a:ext cx="1690688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25" descr="MCFD01034_0000[1]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018338" y="5000625"/>
            <a:ext cx="1922462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Picture 26" descr="MCj02327700000[1]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17500" y="1616075"/>
            <a:ext cx="16414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8" descr="toja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38" y="4557713"/>
            <a:ext cx="16383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42"/>
          <p:cNvSpPr>
            <a:spLocks noChangeArrowheads="1"/>
          </p:cNvSpPr>
          <p:nvPr/>
        </p:nvSpPr>
        <p:spPr bwMode="auto">
          <a:xfrm>
            <a:off x="7938" y="5599113"/>
            <a:ext cx="9144000" cy="10128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/>
              <a:t>Mennyit együnk?</a:t>
            </a:r>
            <a:endParaRPr lang="en-US" smtClean="0"/>
          </a:p>
        </p:txBody>
      </p:sp>
      <p:graphicFrame>
        <p:nvGraphicFramePr>
          <p:cNvPr id="91211" name="Group 75"/>
          <p:cNvGraphicFramePr>
            <a:graphicFrameLocks noGrp="1"/>
          </p:cNvGraphicFramePr>
          <p:nvPr>
            <p:ph sz="half" idx="2"/>
          </p:nvPr>
        </p:nvGraphicFramePr>
        <p:xfrm>
          <a:off x="219075" y="1417638"/>
          <a:ext cx="8499475" cy="5262562"/>
        </p:xfrm>
        <a:graphic>
          <a:graphicData uri="http://schemas.openxmlformats.org/drawingml/2006/table">
            <a:tbl>
              <a:tblPr/>
              <a:tblGrid>
                <a:gridCol w="5267325"/>
                <a:gridCol w="3232150"/>
              </a:tblGrid>
              <a:tr h="8229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Zöldségek, gyümölcsök naponta 3–4 alkalommal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9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Gabonafélék, burgonya napi 3–4 adagban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Tej és tejtermékek napi 3 adagban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08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Húsok, hal, szárazhüvelyesek naponta 1 adag 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Tojás hetente 2 alkalommal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9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Zsírok, zsíros ételek naponta maximum 7 dkg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Édességek, rágcsálnivalók ritkán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7439" name="Picture 46" descr="zsir"/>
          <p:cNvPicPr>
            <a:picLocks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6627813" y="5324475"/>
            <a:ext cx="1096962" cy="549275"/>
          </a:xfrm>
          <a:noFill/>
        </p:spPr>
      </p:pic>
      <p:pic>
        <p:nvPicPr>
          <p:cNvPr id="17440" name="Picture 51" descr="husha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69000" y="3756025"/>
            <a:ext cx="1778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41" name="Picture 54" descr="csoki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13538" y="6026150"/>
            <a:ext cx="9271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42" name="Picture 57" descr="tej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08725" y="3090863"/>
            <a:ext cx="1096963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43" name="Picture 60" descr="gbur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668963" y="2311400"/>
            <a:ext cx="2859087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44" name="Picture 63" descr="zgy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56250" y="1504950"/>
            <a:ext cx="2979738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45" name="Picture 72" descr="ksajt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507288" y="3105150"/>
            <a:ext cx="54292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/>
              <a:t>Napi folyadékszükséglet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8950" y="1600200"/>
            <a:ext cx="8139113" cy="4525963"/>
          </a:xfrm>
        </p:spPr>
        <p:txBody>
          <a:bodyPr/>
          <a:lstStyle/>
          <a:p>
            <a:pPr eaLnBrk="1" hangingPunct="1">
              <a:lnSpc>
                <a:spcPct val="125000"/>
              </a:lnSpc>
              <a:buFontTx/>
              <a:buNone/>
            </a:pPr>
            <a:r>
              <a:rPr lang="hu-HU" smtClean="0"/>
              <a:t>Felkelés után </a:t>
            </a:r>
          </a:p>
          <a:p>
            <a:pPr eaLnBrk="1" hangingPunct="1">
              <a:lnSpc>
                <a:spcPct val="125000"/>
              </a:lnSpc>
              <a:buFontTx/>
              <a:buNone/>
            </a:pPr>
            <a:r>
              <a:rPr lang="hu-HU" smtClean="0"/>
              <a:t>Reggelihez</a:t>
            </a:r>
          </a:p>
          <a:p>
            <a:pPr eaLnBrk="1" hangingPunct="1">
              <a:lnSpc>
                <a:spcPct val="125000"/>
              </a:lnSpc>
              <a:buFontTx/>
              <a:buNone/>
            </a:pPr>
            <a:r>
              <a:rPr lang="hu-HU" smtClean="0"/>
              <a:t>Délelőtt, szünetekben</a:t>
            </a:r>
          </a:p>
          <a:p>
            <a:pPr eaLnBrk="1" hangingPunct="1">
              <a:lnSpc>
                <a:spcPct val="125000"/>
              </a:lnSpc>
              <a:buFontTx/>
              <a:buNone/>
            </a:pPr>
            <a:r>
              <a:rPr lang="hu-HU" smtClean="0"/>
              <a:t>Ebédhez</a:t>
            </a:r>
          </a:p>
          <a:p>
            <a:pPr eaLnBrk="1" hangingPunct="1">
              <a:lnSpc>
                <a:spcPct val="125000"/>
              </a:lnSpc>
              <a:buFontTx/>
              <a:buNone/>
            </a:pPr>
            <a:r>
              <a:rPr lang="hu-HU" smtClean="0"/>
              <a:t>Délután</a:t>
            </a:r>
          </a:p>
          <a:p>
            <a:pPr eaLnBrk="1" hangingPunct="1">
              <a:lnSpc>
                <a:spcPct val="125000"/>
              </a:lnSpc>
              <a:buFontTx/>
              <a:buNone/>
            </a:pPr>
            <a:r>
              <a:rPr lang="hu-HU" smtClean="0"/>
              <a:t>Vacsorához</a:t>
            </a:r>
          </a:p>
          <a:p>
            <a:pPr eaLnBrk="1" hangingPunct="1">
              <a:lnSpc>
                <a:spcPct val="125000"/>
              </a:lnSpc>
              <a:buFontTx/>
              <a:buNone/>
            </a:pPr>
            <a:r>
              <a:rPr lang="hu-HU" smtClean="0"/>
              <a:t>Vacsora és lefekvés között</a:t>
            </a:r>
          </a:p>
        </p:txBody>
      </p:sp>
      <p:pic>
        <p:nvPicPr>
          <p:cNvPr id="18436" name="Picture 11" descr="MCj03401440000[1]"/>
          <p:cNvPicPr>
            <a:picLocks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0" y="2187575"/>
            <a:ext cx="446088" cy="490538"/>
          </a:xfrm>
          <a:noFill/>
        </p:spPr>
      </p:pic>
      <p:pic>
        <p:nvPicPr>
          <p:cNvPr id="18437" name="Picture 6" descr="MCj0293800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18025" y="3413125"/>
            <a:ext cx="500063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8" name="Picture 8" descr="MCj01986560000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27550" y="4768850"/>
            <a:ext cx="4714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13" descr="MCj0340144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922588"/>
            <a:ext cx="446088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14" descr="MCj0340144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3038" y="2922588"/>
            <a:ext cx="446087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19" descr="MCj0340144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2950" y="4111625"/>
            <a:ext cx="446088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20" descr="MCj0340144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3988" y="4111625"/>
            <a:ext cx="446087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21" descr="MCj0340144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2950" y="1600200"/>
            <a:ext cx="446088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22" descr="MCj0340144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3988" y="5287963"/>
            <a:ext cx="446087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5" name="Picture 23" descr="MCj0340144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30913" y="1912938"/>
            <a:ext cx="2597150" cy="285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6" name="Text Box 25"/>
          <p:cNvSpPr txBox="1">
            <a:spLocks noChangeArrowheads="1"/>
          </p:cNvSpPr>
          <p:nvPr/>
        </p:nvSpPr>
        <p:spPr bwMode="auto">
          <a:xfrm>
            <a:off x="6561138" y="3105150"/>
            <a:ext cx="6080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hu-HU" sz="6000" b="1">
                <a:solidFill>
                  <a:schemeClr val="bg1"/>
                </a:solidFill>
              </a:rPr>
              <a:t>7</a:t>
            </a:r>
            <a:endParaRPr lang="en-US" sz="60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z="2800" smtClean="0"/>
              <a:t>Egy címke = sok információ</a:t>
            </a:r>
          </a:p>
        </p:txBody>
      </p:sp>
      <p:sp>
        <p:nvSpPr>
          <p:cNvPr id="19459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488950" y="1600200"/>
            <a:ext cx="4892675" cy="4525963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hu-HU" smtClean="0"/>
              <a:t>Amikor legközelebb vásárolni mész, a polcról levéve olvasd  el a termékek címkéjét!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hu-HU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hu-HU" smtClean="0"/>
              <a:t>Mit tudsz meg róluk?</a:t>
            </a:r>
          </a:p>
        </p:txBody>
      </p:sp>
      <p:pic>
        <p:nvPicPr>
          <p:cNvPr id="19460" name="Picture 9" descr="Cimke miniben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5313" y="3957638"/>
            <a:ext cx="3003550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10" descr="Esszel vasarolni"/>
          <p:cNvPicPr>
            <a:picLocks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5381625" y="1600200"/>
            <a:ext cx="3162300" cy="36226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/>
              <a:t>Ne a tévére hallgass, ha eszel!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3313" y="2063750"/>
            <a:ext cx="3467100" cy="406241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hu-HU" smtClean="0"/>
              <a:t>Ne azért vegyél vagy vetess meg szüleiddel egy élelmiszert, mert tetszett annak a reklámja!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/>
              <a:t>Összefoglalás</a:t>
            </a:r>
            <a:endParaRPr lang="en-US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8950" y="1801813"/>
            <a:ext cx="8229600" cy="432435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hu-HU" smtClean="0"/>
              <a:t>Emlékszel? Így kezdtük az órát: lehet, hogy mennyiségileg sokat és jóízűen eszel, mégsem biztos, hogy mindazt fogyasztod, amire szervezetednek szüksége van. </a:t>
            </a:r>
          </a:p>
          <a:p>
            <a:pPr marL="0" indent="0" eaLnBrk="1" hangingPunct="1">
              <a:buFontTx/>
              <a:buNone/>
            </a:pPr>
            <a:r>
              <a:rPr lang="hu-HU" b="1" smtClean="0"/>
              <a:t>Légy tudatos! </a:t>
            </a:r>
            <a:br>
              <a:rPr lang="hu-HU" b="1" smtClean="0"/>
            </a:br>
            <a:r>
              <a:rPr lang="hu-HU" b="1" smtClean="0"/>
              <a:t>Ne csak egyél, gondold át, </a:t>
            </a:r>
            <a:br>
              <a:rPr lang="hu-HU" b="1" smtClean="0"/>
            </a:br>
            <a:r>
              <a:rPr lang="hu-HU" b="1" smtClean="0"/>
              <a:t>és táplálkozz okosan!</a:t>
            </a:r>
            <a:endParaRPr lang="en-US" b="1" smtClean="0"/>
          </a:p>
        </p:txBody>
      </p:sp>
      <p:pic>
        <p:nvPicPr>
          <p:cNvPr id="21508" name="Picture 7" descr="j034484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3187700"/>
            <a:ext cx="2870200" cy="268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/>
              <a:t>Az egészség</a:t>
            </a:r>
            <a:endParaRPr lang="en-US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8950" y="2251075"/>
            <a:ext cx="5172075" cy="3421063"/>
          </a:xfrm>
        </p:spPr>
        <p:txBody>
          <a:bodyPr/>
          <a:lstStyle/>
          <a:p>
            <a:pPr eaLnBrk="1" hangingPunct="1"/>
            <a:r>
              <a:rPr lang="hu-HU" b="1" smtClean="0">
                <a:solidFill>
                  <a:srgbClr val="990033"/>
                </a:solidFill>
              </a:rPr>
              <a:t>Mi az egészség?</a:t>
            </a:r>
          </a:p>
          <a:p>
            <a:pPr eaLnBrk="1" hangingPunct="1"/>
            <a:endParaRPr lang="hu-HU" b="1" smtClean="0">
              <a:solidFill>
                <a:srgbClr val="990033"/>
              </a:solidFill>
            </a:endParaRPr>
          </a:p>
          <a:p>
            <a:pPr eaLnBrk="1" hangingPunct="1"/>
            <a:endParaRPr lang="hu-HU" b="1" smtClean="0">
              <a:solidFill>
                <a:srgbClr val="990033"/>
              </a:solidFill>
            </a:endParaRPr>
          </a:p>
          <a:p>
            <a:pPr eaLnBrk="1" hangingPunct="1"/>
            <a:r>
              <a:rPr lang="hu-HU" b="1" smtClean="0">
                <a:solidFill>
                  <a:srgbClr val="990033"/>
                </a:solidFill>
              </a:rPr>
              <a:t>Mit tehetsz az egészséged érdekében?</a:t>
            </a:r>
            <a:endParaRPr lang="en-US" b="1" smtClean="0">
              <a:solidFill>
                <a:srgbClr val="990033"/>
              </a:solidFill>
            </a:endParaRPr>
          </a:p>
        </p:txBody>
      </p:sp>
      <p:pic>
        <p:nvPicPr>
          <p:cNvPr id="4100" name="Picture 19" descr="MCj0232150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7763" y="3486150"/>
            <a:ext cx="1790700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21" descr="MCj02324290000[1]"/>
          <p:cNvPicPr>
            <a:picLocks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5094288" y="1636713"/>
            <a:ext cx="1133475" cy="18494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/>
              <a:t>Miért fontos a megfelelő táplálkozás?</a:t>
            </a:r>
            <a:endParaRPr lang="en-US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8950" y="2103438"/>
            <a:ext cx="5795963" cy="2613025"/>
          </a:xfrm>
        </p:spPr>
        <p:txBody>
          <a:bodyPr/>
          <a:lstStyle/>
          <a:p>
            <a:pPr eaLnBrk="1" hangingPunct="1"/>
            <a:r>
              <a:rPr lang="hu-HU" b="1" smtClean="0"/>
              <a:t>Érezd jól magad!</a:t>
            </a:r>
          </a:p>
          <a:p>
            <a:pPr eaLnBrk="1" hangingPunct="1"/>
            <a:r>
              <a:rPr lang="hu-HU" b="1" smtClean="0"/>
              <a:t>Ne légy beteg vagy elhízott!</a:t>
            </a:r>
          </a:p>
          <a:p>
            <a:pPr eaLnBrk="1" hangingPunct="1"/>
            <a:r>
              <a:rPr lang="hu-HU" b="1" smtClean="0"/>
              <a:t>Nőj nagyra, legyél izmos!</a:t>
            </a:r>
          </a:p>
          <a:p>
            <a:pPr eaLnBrk="1" hangingPunct="1"/>
            <a:r>
              <a:rPr lang="hu-HU" b="1" smtClean="0"/>
              <a:t>Ne fáradj el hamar!</a:t>
            </a:r>
          </a:p>
          <a:p>
            <a:pPr eaLnBrk="1" hangingPunct="1"/>
            <a:r>
              <a:rPr lang="hu-HU" b="1" smtClean="0"/>
              <a:t>Jól fogjon az agyad!</a:t>
            </a:r>
          </a:p>
        </p:txBody>
      </p:sp>
      <p:pic>
        <p:nvPicPr>
          <p:cNvPr id="5124" name="Picture 9" descr="MCj03453300000[1]"/>
          <p:cNvPicPr>
            <a:picLocks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5510213" y="3151188"/>
            <a:ext cx="2693987" cy="26352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/>
              <a:t>Ne csak egyél, hanem táplálkozz!</a:t>
            </a:r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hu-HU" sz="2400" smtClean="0"/>
              <a:t>Sokat és finomat szeretek enni!</a:t>
            </a:r>
          </a:p>
          <a:p>
            <a:pPr marL="0" indent="0" eaLnBrk="1" hangingPunct="1">
              <a:buFontTx/>
              <a:buNone/>
            </a:pPr>
            <a:endParaRPr lang="hu-HU" sz="2400" smtClean="0"/>
          </a:p>
          <a:p>
            <a:pPr marL="0" indent="0" eaLnBrk="1" hangingPunct="1">
              <a:buFontTx/>
              <a:buNone/>
            </a:pPr>
            <a:r>
              <a:rPr lang="hu-HU" sz="2400" smtClean="0"/>
              <a:t>Ez nem baj.</a:t>
            </a:r>
          </a:p>
          <a:p>
            <a:pPr marL="0" indent="0" eaLnBrk="1" hangingPunct="1">
              <a:buFontTx/>
              <a:buNone/>
            </a:pPr>
            <a:endParaRPr lang="hu-HU" sz="2400" b="1" smtClean="0"/>
          </a:p>
          <a:p>
            <a:pPr marL="0" indent="0" eaLnBrk="1" hangingPunct="1">
              <a:buFontTx/>
              <a:buNone/>
            </a:pPr>
            <a:r>
              <a:rPr lang="hu-HU" sz="2400" b="1" smtClean="0"/>
              <a:t>Fontos, hogy ügyelj a </a:t>
            </a:r>
            <a:r>
              <a:rPr lang="hu-HU" sz="2400" b="1" smtClean="0">
                <a:solidFill>
                  <a:srgbClr val="A50021"/>
                </a:solidFill>
              </a:rPr>
              <a:t>mennyiségre</a:t>
            </a:r>
            <a:r>
              <a:rPr lang="hu-HU" sz="2400" b="1" smtClean="0"/>
              <a:t> és </a:t>
            </a:r>
            <a:r>
              <a:rPr lang="hu-HU" sz="2400" b="1" smtClean="0">
                <a:solidFill>
                  <a:srgbClr val="A50021"/>
                </a:solidFill>
              </a:rPr>
              <a:t>összetételre</a:t>
            </a:r>
            <a:r>
              <a:rPr lang="hu-HU" sz="2400" b="1" smtClean="0"/>
              <a:t>!</a:t>
            </a:r>
            <a:endParaRPr lang="en-US" sz="2400" b="1" smtClean="0"/>
          </a:p>
        </p:txBody>
      </p:sp>
      <p:pic>
        <p:nvPicPr>
          <p:cNvPr id="6148" name="Picture 11" descr="MCj02377680000[1]"/>
          <p:cNvPicPr>
            <a:picLocks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543675" y="1600200"/>
            <a:ext cx="2174875" cy="2185988"/>
          </a:xfrm>
          <a:noFill/>
        </p:spPr>
      </p:pic>
      <p:pic>
        <p:nvPicPr>
          <p:cNvPr id="6149" name="Picture 17" descr="MCj01989750000[1]"/>
          <p:cNvPicPr>
            <a:picLocks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3635375" y="3786188"/>
            <a:ext cx="1782763" cy="2187575"/>
          </a:xfrm>
          <a:noFill/>
        </p:spPr>
      </p:pic>
      <p:pic>
        <p:nvPicPr>
          <p:cNvPr id="6150" name="Picture 30" descr="MCj02330510000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11813" y="4002088"/>
            <a:ext cx="2632075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31" descr="MCj02329130000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41863" y="1928813"/>
            <a:ext cx="1350962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/>
              <a:t>Az ételek-italok legfontosabb összetevői</a:t>
            </a:r>
            <a:endParaRPr lang="en-US" smtClean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855788"/>
            <a:ext cx="4038600" cy="5381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u-HU" sz="2400" b="1" smtClean="0"/>
              <a:t>Víz</a:t>
            </a:r>
            <a:endParaRPr lang="en-US" sz="2400" b="1" smtClean="0"/>
          </a:p>
        </p:txBody>
      </p:sp>
      <p:pic>
        <p:nvPicPr>
          <p:cNvPr id="7172" name="Picture 4" descr="j0232736"/>
          <p:cNvPicPr>
            <a:picLocks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089650" y="1417638"/>
            <a:ext cx="2771775" cy="4667250"/>
          </a:xfrm>
          <a:noFill/>
        </p:spPr>
      </p:pic>
      <p:pic>
        <p:nvPicPr>
          <p:cNvPr id="83973" name="Picture 5" descr="Mini nyil big"/>
          <p:cNvPicPr>
            <a:picLocks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4518025" y="1855788"/>
            <a:ext cx="1371600" cy="508000"/>
          </a:xfrm>
          <a:noFill/>
        </p:spPr>
      </p:pic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533400" y="2609850"/>
            <a:ext cx="4038600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hu-HU" sz="2400" b="1">
                <a:latin typeface="Comic Sans MS" pitchFamily="66" charset="0"/>
              </a:rPr>
              <a:t>Energia</a:t>
            </a:r>
          </a:p>
          <a:p>
            <a:pPr marL="342900" indent="-342900" algn="l">
              <a:spcBef>
                <a:spcPct val="20000"/>
              </a:spcBef>
            </a:pPr>
            <a:r>
              <a:rPr lang="hu-HU" sz="2400">
                <a:latin typeface="Comic Sans MS" pitchFamily="66" charset="0"/>
              </a:rPr>
              <a:t>(Zsírok, szénhidrátok)</a:t>
            </a:r>
            <a:endParaRPr lang="en-US" sz="2400">
              <a:latin typeface="Comic Sans MS" pitchFamily="66" charset="0"/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533400" y="3840163"/>
            <a:ext cx="4454525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hu-HU" sz="2400" b="1">
                <a:latin typeface="Comic Sans MS" pitchFamily="66" charset="0"/>
              </a:rPr>
              <a:t>Építőanyagok</a:t>
            </a:r>
          </a:p>
          <a:p>
            <a:pPr marL="342900" indent="-342900" algn="l">
              <a:spcBef>
                <a:spcPct val="20000"/>
              </a:spcBef>
            </a:pPr>
            <a:r>
              <a:rPr lang="hu-HU" sz="2400">
                <a:latin typeface="Comic Sans MS" pitchFamily="66" charset="0"/>
              </a:rPr>
              <a:t>(Fehérjék, ásványi anyagok)</a:t>
            </a:r>
            <a:endParaRPr lang="en-US" sz="2400">
              <a:latin typeface="Comic Sans MS" pitchFamily="66" charset="0"/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533400" y="5070475"/>
            <a:ext cx="4454525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hu-HU" sz="2400" b="1">
                <a:latin typeface="Comic Sans MS" pitchFamily="66" charset="0"/>
              </a:rPr>
              <a:t>Szabályozó anyagok</a:t>
            </a:r>
          </a:p>
          <a:p>
            <a:pPr marL="342900" indent="-342900" algn="l">
              <a:spcBef>
                <a:spcPct val="20000"/>
              </a:spcBef>
            </a:pPr>
            <a:r>
              <a:rPr lang="hu-HU" sz="2400">
                <a:latin typeface="Comic Sans MS" pitchFamily="66" charset="0"/>
              </a:rPr>
              <a:t>(Vitaminok, ásványi anyagok)</a:t>
            </a:r>
            <a:endParaRPr lang="en-US" sz="2400">
              <a:latin typeface="Comic Sans MS" pitchFamily="66" charset="0"/>
            </a:endParaRPr>
          </a:p>
        </p:txBody>
      </p:sp>
      <p:pic>
        <p:nvPicPr>
          <p:cNvPr id="83977" name="Picture 9" descr="Mini nyil bi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18025" y="2898775"/>
            <a:ext cx="13716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8" name="Picture 10" descr="Mini nyil bi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18025" y="3840163"/>
            <a:ext cx="13716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9" name="Picture 11" descr="Mini nyil bi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18025" y="5070475"/>
            <a:ext cx="13716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39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39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39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39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39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39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39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39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build="p"/>
      <p:bldP spid="83974" grpId="0"/>
      <p:bldP spid="83975" grpId="0"/>
      <p:bldP spid="8397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9"/>
          <p:cNvSpPr>
            <a:spLocks noChangeArrowheads="1"/>
          </p:cNvSpPr>
          <p:nvPr/>
        </p:nvSpPr>
        <p:spPr bwMode="auto">
          <a:xfrm>
            <a:off x="7938" y="5599113"/>
            <a:ext cx="9144000" cy="10128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/>
              <a:t>Szervezetünknek energiára van szüksége</a:t>
            </a:r>
            <a:endParaRPr lang="en-US" smtClean="0"/>
          </a:p>
        </p:txBody>
      </p:sp>
      <p:pic>
        <p:nvPicPr>
          <p:cNvPr id="8196" name="Picture 15" descr="Mini nyil big"/>
          <p:cNvPicPr>
            <a:picLocks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586163" y="5091113"/>
            <a:ext cx="1371600" cy="508000"/>
          </a:xfrm>
          <a:noFill/>
        </p:spPr>
      </p:pic>
      <p:pic>
        <p:nvPicPr>
          <p:cNvPr id="8197" name="Picture 17" descr="Mini nyil big"/>
          <p:cNvPicPr>
            <a:picLocks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886200" y="2325688"/>
            <a:ext cx="1371600" cy="508000"/>
          </a:xfrm>
          <a:noFill/>
        </p:spPr>
      </p:pic>
      <p:pic>
        <p:nvPicPr>
          <p:cNvPr id="8198" name="Picture 8" descr="Emberek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2500" y="4144963"/>
            <a:ext cx="1355725" cy="197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11" descr="J023210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3988" y="4194175"/>
            <a:ext cx="1535112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12" descr="School stres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49875" y="4457700"/>
            <a:ext cx="195262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20" descr="j032283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09650" y="1616075"/>
            <a:ext cx="2576513" cy="199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29" descr="MCj03522600000[1]"/>
          <p:cNvPicPr>
            <a:picLocks noChangeAspect="1" noChangeArrowheads="1"/>
          </p:cNvPicPr>
          <p:nvPr>
            <p:ph sz="quarter" idx="3"/>
          </p:nvPr>
        </p:nvPicPr>
        <p:blipFill>
          <a:blip r:embed="rId8"/>
          <a:srcRect/>
          <a:stretch>
            <a:fillRect/>
          </a:stretch>
        </p:blipFill>
        <p:spPr>
          <a:xfrm flipH="1">
            <a:off x="5553075" y="2009775"/>
            <a:ext cx="3105150" cy="1360488"/>
          </a:xfrm>
          <a:noFill/>
        </p:spPr>
      </p:pic>
      <p:sp>
        <p:nvSpPr>
          <p:cNvPr id="8203" name="Text Box 31"/>
          <p:cNvSpPr txBox="1">
            <a:spLocks noChangeArrowheads="1"/>
          </p:cNvSpPr>
          <p:nvPr/>
        </p:nvSpPr>
        <p:spPr bwMode="auto">
          <a:xfrm>
            <a:off x="7938" y="3590925"/>
            <a:ext cx="9136062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u-HU" sz="2800">
                <a:solidFill>
                  <a:srgbClr val="A50021"/>
                </a:solidFill>
                <a:latin typeface="Comic Sans MS" pitchFamily="66" charset="0"/>
              </a:rPr>
              <a:t>Nem mindegy, hogy mit „tankolunk”!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/>
              <a:t>Energia „mérleghinta”</a:t>
            </a:r>
            <a:endParaRPr 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4688" y="2557463"/>
            <a:ext cx="4968875" cy="24003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hu-HU" smtClean="0"/>
              <a:t>Amit megeszel és megiszol, abból van energiád, </a:t>
            </a:r>
          </a:p>
          <a:p>
            <a:pPr marL="0" indent="0" eaLnBrk="1" hangingPunct="1">
              <a:buFontTx/>
              <a:buNone/>
            </a:pPr>
            <a:r>
              <a:rPr lang="hu-HU" smtClean="0"/>
              <a:t>abból növekedsz és </a:t>
            </a:r>
          </a:p>
          <a:p>
            <a:pPr marL="0" indent="0" eaLnBrk="1" hangingPunct="1">
              <a:buFontTx/>
              <a:buNone/>
            </a:pPr>
            <a:r>
              <a:rPr lang="hu-HU" smtClean="0"/>
              <a:t>tested abból újul meg.</a:t>
            </a:r>
            <a:endParaRPr lang="en-US" smtClean="0"/>
          </a:p>
        </p:txBody>
      </p:sp>
      <p:pic>
        <p:nvPicPr>
          <p:cNvPr id="9220" name="Picture 4" descr="Megleghinta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3113" y="1460500"/>
            <a:ext cx="2865437" cy="349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6"/>
          <p:cNvSpPr>
            <a:spLocks noChangeArrowheads="1"/>
          </p:cNvSpPr>
          <p:nvPr/>
        </p:nvSpPr>
        <p:spPr bwMode="auto">
          <a:xfrm>
            <a:off x="7938" y="5599113"/>
            <a:ext cx="9144000" cy="10128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/>
              <a:t>Napi energiaszükséglet</a:t>
            </a:r>
            <a:endParaRPr lang="en-US" smtClean="0"/>
          </a:p>
        </p:txBody>
      </p:sp>
      <p:pic>
        <p:nvPicPr>
          <p:cNvPr id="10244" name="Picture 8" descr="j0232905"/>
          <p:cNvPicPr>
            <a:picLocks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519238" y="1417638"/>
            <a:ext cx="1978025" cy="1492250"/>
          </a:xfrm>
          <a:noFill/>
        </p:spPr>
      </p:pic>
      <p:pic>
        <p:nvPicPr>
          <p:cNvPr id="10245" name="Picture 12" descr="j0150106"/>
          <p:cNvPicPr>
            <a:picLocks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5273675" y="1625600"/>
            <a:ext cx="2849563" cy="2135188"/>
          </a:xfrm>
          <a:noFill/>
        </p:spPr>
      </p:pic>
      <p:pic>
        <p:nvPicPr>
          <p:cNvPr id="10246" name="Picture 14" descr="MCj00890520000[1]"/>
          <p:cNvPicPr>
            <a:picLocks noChangeAspect="1" noChangeArrowheads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>
          <a:xfrm>
            <a:off x="2424113" y="3795713"/>
            <a:ext cx="1520825" cy="1803400"/>
          </a:xfrm>
          <a:noFill/>
        </p:spPr>
      </p:pic>
      <p:sp>
        <p:nvSpPr>
          <p:cNvPr id="10247" name="Text Box 4"/>
          <p:cNvSpPr txBox="1">
            <a:spLocks noChangeArrowheads="1"/>
          </p:cNvSpPr>
          <p:nvPr/>
        </p:nvSpPr>
        <p:spPr bwMode="auto">
          <a:xfrm>
            <a:off x="1165225" y="2954338"/>
            <a:ext cx="2409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hu-HU" sz="2400">
                <a:solidFill>
                  <a:srgbClr val="339966"/>
                </a:solidFill>
                <a:latin typeface="Comic Sans MS" pitchFamily="66" charset="0"/>
              </a:rPr>
              <a:t>alapanyagcsere</a:t>
            </a:r>
            <a:r>
              <a:rPr lang="hu-HU" sz="2400">
                <a:latin typeface="Comic Sans MS" pitchFamily="66" charset="0"/>
              </a:rPr>
              <a:t> </a:t>
            </a:r>
            <a:endParaRPr lang="en-US" sz="2400">
              <a:latin typeface="Comic Sans MS" pitchFamily="66" charset="0"/>
            </a:endParaRPr>
          </a:p>
        </p:txBody>
      </p:sp>
      <p:sp>
        <p:nvSpPr>
          <p:cNvPr id="10248" name="Text Box 5"/>
          <p:cNvSpPr txBox="1">
            <a:spLocks noChangeArrowheads="1"/>
          </p:cNvSpPr>
          <p:nvPr/>
        </p:nvSpPr>
        <p:spPr bwMode="auto">
          <a:xfrm>
            <a:off x="428625" y="5699125"/>
            <a:ext cx="4557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hu-HU" sz="2400">
                <a:solidFill>
                  <a:schemeClr val="folHlink"/>
                </a:solidFill>
                <a:latin typeface="Comic Sans MS" pitchFamily="66" charset="0"/>
              </a:rPr>
              <a:t>házi munka, tanulás</a:t>
            </a:r>
            <a:endParaRPr lang="en-US" sz="2400">
              <a:solidFill>
                <a:schemeClr val="folHlink"/>
              </a:solidFill>
              <a:latin typeface="Comic Sans MS" pitchFamily="66" charset="0"/>
            </a:endParaRPr>
          </a:p>
        </p:txBody>
      </p:sp>
      <p:sp>
        <p:nvSpPr>
          <p:cNvPr id="10249" name="Text Box 6"/>
          <p:cNvSpPr txBox="1">
            <a:spLocks noChangeArrowheads="1"/>
          </p:cNvSpPr>
          <p:nvPr/>
        </p:nvSpPr>
        <p:spPr bwMode="auto">
          <a:xfrm>
            <a:off x="6286500" y="3760788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hu-HU" sz="2400">
                <a:solidFill>
                  <a:srgbClr val="008000"/>
                </a:solidFill>
                <a:latin typeface="Comic Sans MS" pitchFamily="66" charset="0"/>
              </a:rPr>
              <a:t>sport</a:t>
            </a:r>
            <a:endParaRPr lang="en-US" sz="2400">
              <a:solidFill>
                <a:srgbClr val="008000"/>
              </a:solidFill>
              <a:latin typeface="Comic Sans MS" pitchFamily="66" charset="0"/>
            </a:endParaRPr>
          </a:p>
        </p:txBody>
      </p:sp>
      <p:pic>
        <p:nvPicPr>
          <p:cNvPr id="10250" name="Picture 16" descr="mosogat"/>
          <p:cNvPicPr>
            <a:picLocks noChangeAspect="1" noChangeArrowheads="1"/>
          </p:cNvPicPr>
          <p:nvPr>
            <p:ph sz="quarter" idx="4"/>
          </p:nvPr>
        </p:nvPicPr>
        <p:blipFill>
          <a:blip r:embed="rId6"/>
          <a:srcRect/>
          <a:stretch>
            <a:fillRect/>
          </a:stretch>
        </p:blipFill>
        <p:spPr>
          <a:xfrm>
            <a:off x="433388" y="3760788"/>
            <a:ext cx="1552575" cy="1847850"/>
          </a:xfrm>
          <a:noFill/>
        </p:spPr>
      </p:pic>
      <p:sp>
        <p:nvSpPr>
          <p:cNvPr id="38932" name="Freeform 20"/>
          <p:cNvSpPr>
            <a:spLocks/>
          </p:cNvSpPr>
          <p:nvPr/>
        </p:nvSpPr>
        <p:spPr bwMode="auto">
          <a:xfrm>
            <a:off x="428625" y="5551488"/>
            <a:ext cx="5424488" cy="685800"/>
          </a:xfrm>
          <a:custGeom>
            <a:avLst/>
            <a:gdLst>
              <a:gd name="T0" fmla="*/ 0 w 5191"/>
              <a:gd name="T1" fmla="*/ 650942248 h 610"/>
              <a:gd name="T2" fmla="*/ 2147483647 w 5191"/>
              <a:gd name="T3" fmla="*/ 650942248 h 610"/>
              <a:gd name="T4" fmla="*/ 2147483647 w 5191"/>
              <a:gd name="T5" fmla="*/ 189594469 h 610"/>
              <a:gd name="T6" fmla="*/ 2147483647 w 5191"/>
              <a:gd name="T7" fmla="*/ 183274991 h 610"/>
              <a:gd name="T8" fmla="*/ 2147483647 w 5191"/>
              <a:gd name="T9" fmla="*/ 0 h 610"/>
              <a:gd name="T10" fmla="*/ 2147483647 w 5191"/>
              <a:gd name="T11" fmla="*/ 305879167 h 610"/>
              <a:gd name="T12" fmla="*/ 2147483647 w 5191"/>
              <a:gd name="T13" fmla="*/ 573840339 h 610"/>
              <a:gd name="T14" fmla="*/ 2147483647 w 5191"/>
              <a:gd name="T15" fmla="*/ 404469100 h 610"/>
              <a:gd name="T16" fmla="*/ 2147483647 w 5191"/>
              <a:gd name="T17" fmla="*/ 358965708 h 610"/>
              <a:gd name="T18" fmla="*/ 2147483647 w 5191"/>
              <a:gd name="T19" fmla="*/ 771019082 h 610"/>
              <a:gd name="T20" fmla="*/ 0 w 5191"/>
              <a:gd name="T21" fmla="*/ 771019082 h 610"/>
              <a:gd name="T22" fmla="*/ 0 w 5191"/>
              <a:gd name="T23" fmla="*/ 650942248 h 61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5191" h="610">
                <a:moveTo>
                  <a:pt x="0" y="515"/>
                </a:moveTo>
                <a:lnTo>
                  <a:pt x="4240" y="515"/>
                </a:lnTo>
                <a:lnTo>
                  <a:pt x="4586" y="150"/>
                </a:lnTo>
                <a:lnTo>
                  <a:pt x="4853" y="145"/>
                </a:lnTo>
                <a:lnTo>
                  <a:pt x="4866" y="0"/>
                </a:lnTo>
                <a:lnTo>
                  <a:pt x="5191" y="242"/>
                </a:lnTo>
                <a:lnTo>
                  <a:pt x="4833" y="454"/>
                </a:lnTo>
                <a:lnTo>
                  <a:pt x="4843" y="320"/>
                </a:lnTo>
                <a:lnTo>
                  <a:pt x="4625" y="284"/>
                </a:lnTo>
                <a:lnTo>
                  <a:pt x="4243" y="610"/>
                </a:lnTo>
                <a:lnTo>
                  <a:pt x="0" y="610"/>
                </a:lnTo>
                <a:lnTo>
                  <a:pt x="0" y="515"/>
                </a:lnTo>
                <a:close/>
              </a:path>
            </a:pathLst>
          </a:custGeom>
          <a:solidFill>
            <a:srgbClr val="99CC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38933" name="Text Box 21"/>
          <p:cNvSpPr txBox="1">
            <a:spLocks noChangeArrowheads="1"/>
          </p:cNvSpPr>
          <p:nvPr/>
        </p:nvSpPr>
        <p:spPr bwMode="auto">
          <a:xfrm>
            <a:off x="5853113" y="5780088"/>
            <a:ext cx="1841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u-HU" sz="2400" b="1">
                <a:solidFill>
                  <a:srgbClr val="990033"/>
                </a:solidFill>
                <a:latin typeface="Comic Sans MS" pitchFamily="66" charset="0"/>
              </a:rPr>
              <a:t>Összes</a:t>
            </a:r>
            <a:endParaRPr lang="en-US" sz="2400" b="1">
              <a:solidFill>
                <a:srgbClr val="990033"/>
              </a:solidFill>
              <a:latin typeface="Comic Sans MS" pitchFamily="66" charset="0"/>
            </a:endParaRPr>
          </a:p>
        </p:txBody>
      </p:sp>
      <p:grpSp>
        <p:nvGrpSpPr>
          <p:cNvPr id="38934" name="Group 22"/>
          <p:cNvGrpSpPr>
            <a:grpSpLocks/>
          </p:cNvGrpSpPr>
          <p:nvPr/>
        </p:nvGrpSpPr>
        <p:grpSpPr bwMode="auto">
          <a:xfrm>
            <a:off x="1209675" y="3394075"/>
            <a:ext cx="5278438" cy="1347788"/>
            <a:chOff x="762" y="2138"/>
            <a:chExt cx="3325" cy="849"/>
          </a:xfrm>
        </p:grpSpPr>
        <p:sp>
          <p:nvSpPr>
            <p:cNvPr id="10255" name="Freeform 23"/>
            <p:cNvSpPr>
              <a:spLocks/>
            </p:cNvSpPr>
            <p:nvPr/>
          </p:nvSpPr>
          <p:spPr bwMode="auto">
            <a:xfrm rot="2329316" flipV="1">
              <a:off x="2006" y="2657"/>
              <a:ext cx="2081" cy="330"/>
            </a:xfrm>
            <a:custGeom>
              <a:avLst/>
              <a:gdLst>
                <a:gd name="T0" fmla="*/ 4 w 3940"/>
                <a:gd name="T1" fmla="*/ 164 h 477"/>
                <a:gd name="T2" fmla="*/ 872 w 3940"/>
                <a:gd name="T3" fmla="*/ 181 h 477"/>
                <a:gd name="T4" fmla="*/ 929 w 3940"/>
                <a:gd name="T5" fmla="*/ 228 h 477"/>
                <a:gd name="T6" fmla="*/ 1073 w 3940"/>
                <a:gd name="T7" fmla="*/ 138 h 477"/>
                <a:gd name="T8" fmla="*/ 1085 w 3940"/>
                <a:gd name="T9" fmla="*/ 169 h 477"/>
                <a:gd name="T10" fmla="*/ 1099 w 3940"/>
                <a:gd name="T11" fmla="*/ 26 h 477"/>
                <a:gd name="T12" fmla="*/ 1024 w 3940"/>
                <a:gd name="T13" fmla="*/ 0 h 477"/>
                <a:gd name="T14" fmla="*/ 1042 w 3940"/>
                <a:gd name="T15" fmla="*/ 50 h 477"/>
                <a:gd name="T16" fmla="*/ 929 w 3940"/>
                <a:gd name="T17" fmla="*/ 195 h 477"/>
                <a:gd name="T18" fmla="*/ 874 w 3940"/>
                <a:gd name="T19" fmla="*/ 152 h 477"/>
                <a:gd name="T20" fmla="*/ 0 w 3940"/>
                <a:gd name="T21" fmla="*/ 136 h 477"/>
                <a:gd name="T22" fmla="*/ 4 w 3940"/>
                <a:gd name="T23" fmla="*/ 164 h 4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940" h="477">
                  <a:moveTo>
                    <a:pt x="15" y="343"/>
                  </a:moveTo>
                  <a:lnTo>
                    <a:pt x="3126" y="379"/>
                  </a:lnTo>
                  <a:lnTo>
                    <a:pt x="3331" y="477"/>
                  </a:lnTo>
                  <a:lnTo>
                    <a:pt x="3848" y="287"/>
                  </a:lnTo>
                  <a:lnTo>
                    <a:pt x="3890" y="352"/>
                  </a:lnTo>
                  <a:lnTo>
                    <a:pt x="3940" y="54"/>
                  </a:lnTo>
                  <a:lnTo>
                    <a:pt x="3669" y="0"/>
                  </a:lnTo>
                  <a:lnTo>
                    <a:pt x="3733" y="104"/>
                  </a:lnTo>
                  <a:lnTo>
                    <a:pt x="3330" y="407"/>
                  </a:lnTo>
                  <a:lnTo>
                    <a:pt x="3132" y="318"/>
                  </a:lnTo>
                  <a:lnTo>
                    <a:pt x="0" y="283"/>
                  </a:lnTo>
                  <a:lnTo>
                    <a:pt x="15" y="343"/>
                  </a:lnTo>
                  <a:close/>
                </a:path>
              </a:pathLst>
            </a:custGeom>
            <a:solidFill>
              <a:srgbClr val="339966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sk-SK"/>
            </a:p>
          </p:txBody>
        </p:sp>
        <p:sp>
          <p:nvSpPr>
            <p:cNvPr id="10256" name="Line 24"/>
            <p:cNvSpPr>
              <a:spLocks noChangeShapeType="1"/>
            </p:cNvSpPr>
            <p:nvPr/>
          </p:nvSpPr>
          <p:spPr bwMode="auto">
            <a:xfrm>
              <a:off x="762" y="2138"/>
              <a:ext cx="1539" cy="0"/>
            </a:xfrm>
            <a:prstGeom prst="line">
              <a:avLst/>
            </a:prstGeom>
            <a:noFill/>
            <a:ln w="57150">
              <a:solidFill>
                <a:srgbClr val="3399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k-SK"/>
            </a:p>
          </p:txBody>
        </p:sp>
      </p:grpSp>
      <p:sp>
        <p:nvSpPr>
          <p:cNvPr id="38937" name="Freeform 25"/>
          <p:cNvSpPr>
            <a:spLocks/>
          </p:cNvSpPr>
          <p:nvPr/>
        </p:nvSpPr>
        <p:spPr bwMode="auto">
          <a:xfrm rot="7458006">
            <a:off x="6007894" y="4377532"/>
            <a:ext cx="1346200" cy="874712"/>
          </a:xfrm>
          <a:custGeom>
            <a:avLst/>
            <a:gdLst>
              <a:gd name="T0" fmla="*/ 407889813 w 4443"/>
              <a:gd name="T1" fmla="*/ 67495634 h 1176"/>
              <a:gd name="T2" fmla="*/ 396689659 w 4443"/>
              <a:gd name="T3" fmla="*/ 470255882 h 1176"/>
              <a:gd name="T4" fmla="*/ 386040348 w 4443"/>
              <a:gd name="T5" fmla="*/ 383396832 h 1176"/>
              <a:gd name="T6" fmla="*/ 259900226 w 4443"/>
              <a:gd name="T7" fmla="*/ 650613166 h 1176"/>
              <a:gd name="T8" fmla="*/ 209315466 w 4443"/>
              <a:gd name="T9" fmla="*/ 522814470 h 1176"/>
              <a:gd name="T10" fmla="*/ 642649 w 4443"/>
              <a:gd name="T11" fmla="*/ 515068508 h 1176"/>
              <a:gd name="T12" fmla="*/ 0 w 4443"/>
              <a:gd name="T13" fmla="*/ 440381046 h 1176"/>
              <a:gd name="T14" fmla="*/ 210600764 w 4443"/>
              <a:gd name="T15" fmla="*/ 439827656 h 1176"/>
              <a:gd name="T16" fmla="*/ 259257577 w 4443"/>
              <a:gd name="T17" fmla="*/ 556562287 h 1176"/>
              <a:gd name="T18" fmla="*/ 357305356 w 4443"/>
              <a:gd name="T19" fmla="*/ 138863505 h 1176"/>
              <a:gd name="T20" fmla="*/ 341055816 w 4443"/>
              <a:gd name="T21" fmla="*/ 0 h 1176"/>
              <a:gd name="T22" fmla="*/ 407889813 w 4443"/>
              <a:gd name="T23" fmla="*/ 67495634 h 117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443" h="1176">
                <a:moveTo>
                  <a:pt x="4443" y="122"/>
                </a:moveTo>
                <a:lnTo>
                  <a:pt x="4321" y="850"/>
                </a:lnTo>
                <a:lnTo>
                  <a:pt x="4205" y="693"/>
                </a:lnTo>
                <a:lnTo>
                  <a:pt x="2831" y="1176"/>
                </a:lnTo>
                <a:lnTo>
                  <a:pt x="2280" y="945"/>
                </a:lnTo>
                <a:lnTo>
                  <a:pt x="7" y="931"/>
                </a:lnTo>
                <a:lnTo>
                  <a:pt x="0" y="796"/>
                </a:lnTo>
                <a:lnTo>
                  <a:pt x="2294" y="795"/>
                </a:lnTo>
                <a:lnTo>
                  <a:pt x="2824" y="1006"/>
                </a:lnTo>
                <a:lnTo>
                  <a:pt x="3892" y="251"/>
                </a:lnTo>
                <a:lnTo>
                  <a:pt x="3715" y="0"/>
                </a:lnTo>
                <a:lnTo>
                  <a:pt x="4443" y="122"/>
                </a:lnTo>
                <a:close/>
              </a:path>
            </a:pathLst>
          </a:custGeom>
          <a:solidFill>
            <a:srgbClr val="008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8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9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9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9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9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9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9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32" grpId="0" animBg="1"/>
      <p:bldP spid="38933" grpId="0"/>
      <p:bldP spid="389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/>
              <a:t>Energiafelhasználás</a:t>
            </a:r>
            <a:endParaRPr 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525" y="5016500"/>
            <a:ext cx="9134475" cy="9144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hu-HU" sz="2400" b="1" smtClean="0">
                <a:solidFill>
                  <a:srgbClr val="990033"/>
                </a:solidFill>
              </a:rPr>
              <a:t>1 óra testmozgás </a:t>
            </a:r>
            <a:r>
              <a:rPr lang="hu-HU" sz="2400" smtClean="0">
                <a:solidFill>
                  <a:srgbClr val="990033"/>
                </a:solidFill>
              </a:rPr>
              <a:t>~ fél liter üdítőital energiatartalma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hu-HU" sz="2400" b="1" smtClean="0">
                <a:solidFill>
                  <a:srgbClr val="990033"/>
                </a:solidFill>
              </a:rPr>
              <a:t>fél óra kocogás</a:t>
            </a:r>
            <a:r>
              <a:rPr lang="hu-HU" sz="2400" smtClean="0">
                <a:solidFill>
                  <a:srgbClr val="990033"/>
                </a:solidFill>
              </a:rPr>
              <a:t> ~ 2–3 gombóc fagyi</a:t>
            </a:r>
          </a:p>
        </p:txBody>
      </p:sp>
      <p:pic>
        <p:nvPicPr>
          <p:cNvPr id="11268" name="Picture 6" descr="Szamitogepne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7613" y="1731963"/>
            <a:ext cx="1824037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24" descr="MCj0287503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3838" y="2628900"/>
            <a:ext cx="2462212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26" descr="MCj02154670000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46900" y="1563688"/>
            <a:ext cx="2063750" cy="212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27" descr="MCj02342690000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78400" y="3016250"/>
            <a:ext cx="18796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918" name="AutoShape 30"/>
          <p:cNvSpPr>
            <a:spLocks noChangeArrowheads="1"/>
          </p:cNvSpPr>
          <p:nvPr/>
        </p:nvSpPr>
        <p:spPr bwMode="auto">
          <a:xfrm>
            <a:off x="223838" y="2628900"/>
            <a:ext cx="2263775" cy="2159000"/>
          </a:xfrm>
          <a:custGeom>
            <a:avLst/>
            <a:gdLst>
              <a:gd name="T0" fmla="*/ 118626841 w 21600"/>
              <a:gd name="T1" fmla="*/ 0 h 21600"/>
              <a:gd name="T2" fmla="*/ 34742239 w 21600"/>
              <a:gd name="T3" fmla="*/ 31600763 h 21600"/>
              <a:gd name="T4" fmla="*/ 0 w 21600"/>
              <a:gd name="T5" fmla="*/ 107900023 h 21600"/>
              <a:gd name="T6" fmla="*/ 34742239 w 21600"/>
              <a:gd name="T7" fmla="*/ 184199283 h 21600"/>
              <a:gd name="T8" fmla="*/ 118626841 w 21600"/>
              <a:gd name="T9" fmla="*/ 215800046 h 21600"/>
              <a:gd name="T10" fmla="*/ 202511338 w 21600"/>
              <a:gd name="T11" fmla="*/ 184199283 h 21600"/>
              <a:gd name="T12" fmla="*/ 237253576 w 21600"/>
              <a:gd name="T13" fmla="*/ 107900023 h 21600"/>
              <a:gd name="T14" fmla="*/ 202511338 w 21600"/>
              <a:gd name="T15" fmla="*/ 31600763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solidFill>
            <a:srgbClr val="A50021">
              <a:alpha val="39999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79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18" grpId="0" animBg="1"/>
      <p:bldP spid="37918" grpId="1" animBg="1"/>
    </p:bldLst>
  </p:timing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1354</TotalTime>
  <Words>391</Words>
  <Application>Microsoft PowerPoint</Application>
  <PresentationFormat>Prezentácia na obrazovke (4:3)</PresentationFormat>
  <Paragraphs>108</Paragraphs>
  <Slides>19</Slides>
  <Notes>19</Notes>
  <HiddenSlides>0</HiddenSlides>
  <MMClips>0</MMClips>
  <ScaleCrop>false</ScaleCrop>
  <HeadingPairs>
    <vt:vector size="8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19</vt:i4>
      </vt:variant>
    </vt:vector>
  </HeadingPairs>
  <TitlesOfParts>
    <vt:vector size="23" baseType="lpstr">
      <vt:lpstr>Arial</vt:lpstr>
      <vt:lpstr>Comic Sans MS</vt:lpstr>
      <vt:lpstr>Alapértelmezett terv</vt:lpstr>
      <vt:lpstr>Microsoft Graph diagram</vt:lpstr>
      <vt:lpstr>Snímka 1</vt:lpstr>
      <vt:lpstr>Az egészség</vt:lpstr>
      <vt:lpstr>Miért fontos a megfelelő táplálkozás?</vt:lpstr>
      <vt:lpstr>Ne csak egyél, hanem táplálkozz!</vt:lpstr>
      <vt:lpstr>Az ételek-italok legfontosabb összetevői</vt:lpstr>
      <vt:lpstr>Szervezetünknek energiára van szüksége</vt:lpstr>
      <vt:lpstr>Energia „mérleghinta”</vt:lpstr>
      <vt:lpstr>Napi energiaszükséglet</vt:lpstr>
      <vt:lpstr>Energiafelhasználás</vt:lpstr>
      <vt:lpstr>A sportolás energiaigénye</vt:lpstr>
      <vt:lpstr>Kiegyensúlyozott étrend</vt:lpstr>
      <vt:lpstr>Hogyan épül fel a táplálkozási piramis?</vt:lpstr>
      <vt:lpstr>Napi 5 étkezés</vt:lpstr>
      <vt:lpstr>Esztek-e ezen kívül is?</vt:lpstr>
      <vt:lpstr>Mennyit együnk?</vt:lpstr>
      <vt:lpstr>Napi folyadékszükséglet</vt:lpstr>
      <vt:lpstr>Egy címke = sok információ</vt:lpstr>
      <vt:lpstr>Ne a tévére hallgass, ha eszel!</vt:lpstr>
      <vt:lpstr>Összefoglalás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Aktív egészséges életmód alsó tagozatos diákoknak</dc:title>
  <dc:subject>Tanagyag</dc:subject>
  <dc:creator>© Lelovics Zsuzsanna - Kovács Ildikó, MDOSZ</dc:creator>
  <cp:lastModifiedBy>pc</cp:lastModifiedBy>
  <cp:revision>157</cp:revision>
  <dcterms:created xsi:type="dcterms:W3CDTF">2005-10-09T06:02:31Z</dcterms:created>
  <dcterms:modified xsi:type="dcterms:W3CDTF">2020-05-22T08:24:24Z</dcterms:modified>
</cp:coreProperties>
</file>