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4" r:id="rId3"/>
    <p:sldId id="262" r:id="rId4"/>
    <p:sldId id="257" r:id="rId5"/>
    <p:sldId id="259" r:id="rId6"/>
    <p:sldId id="263" r:id="rId7"/>
    <p:sldId id="258" r:id="rId8"/>
    <p:sldId id="261" r:id="rId9"/>
    <p:sldId id="260" r:id="rId10"/>
  </p:sldIdLst>
  <p:sldSz cx="9144000" cy="6858000" type="screen4x3"/>
  <p:notesSz cx="6858000" cy="9144000"/>
  <p:defaultTextStyle>
    <a:defPPr>
      <a:defRPr lang="sk-SK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387E34-F2B2-4442-A71E-C47ECE0FDDEC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DF9932-F806-451C-9479-902C60A5C0F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5EFD48-7DF8-4BC2-A00A-020FF5AEB4B6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F21C34-4D20-4A1C-8DA7-43A41BAAA7C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585F8-60B4-460D-BC6E-A039298B357E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6F49B5-0A76-4FD1-9F9B-C7C7F093E82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1"/>
          <p:cNvSpPr txBox="1"/>
          <p:nvPr/>
        </p:nvSpPr>
        <p:spPr>
          <a:xfrm>
            <a:off x="674688" y="971550"/>
            <a:ext cx="600075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“</a:t>
            </a:r>
          </a:p>
        </p:txBody>
      </p:sp>
      <p:sp>
        <p:nvSpPr>
          <p:cNvPr id="6" name="TextBox 14"/>
          <p:cNvSpPr txBox="1"/>
          <p:nvPr/>
        </p:nvSpPr>
        <p:spPr>
          <a:xfrm>
            <a:off x="6999288" y="2613025"/>
            <a:ext cx="601662" cy="1970088"/>
          </a:xfrm>
          <a:prstGeom prst="rect">
            <a:avLst/>
          </a:prstGeom>
          <a:noFill/>
        </p:spPr>
        <p:txBody>
          <a:bodyPr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eaLnBrk="1" hangingPunct="1">
              <a:defRPr/>
            </a:pP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rtlCol="0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33BDD9-4C93-495E-AB8F-C48E7FE972D6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fld id="{8A865B99-FD62-4C21-B2E8-7C9FD708A60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8A9702-B7A5-4464-82CB-918B13845FA3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B53828-BAEF-49F6-BEF6-BC059C8AE4D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16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17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9C2F4A-A9B4-4CAB-81B3-936CA494295B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fld id="{F4B4A47C-4B4E-4E5D-8A94-D198414BD686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ĺpec s obráz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8"/>
          <p:cNvCxnSpPr/>
          <p:nvPr/>
        </p:nvCxnSpPr>
        <p:spPr>
          <a:xfrm>
            <a:off x="2795588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9"/>
          <p:cNvCxnSpPr/>
          <p:nvPr/>
        </p:nvCxnSpPr>
        <p:spPr>
          <a:xfrm>
            <a:off x="5222875" y="2133600"/>
            <a:ext cx="0" cy="3967163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2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F4AE4-88B9-4585-89A6-EFBA468F7E8C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2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25"/>
          </p:nvPr>
        </p:nvSpPr>
        <p:spPr/>
        <p:txBody>
          <a:bodyPr/>
          <a:lstStyle>
            <a:lvl1pPr>
              <a:defRPr/>
            </a:lvl1pPr>
          </a:lstStyle>
          <a:p>
            <a:fld id="{9B472125-CD22-4CE4-8BEA-6556DC180B34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F9D5EA-4776-4D0D-99DF-2DAD93A94C2E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C09AA1-8272-499D-9CB0-F5397E6427D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E10857-8C4F-4E74-B43E-35CD05885349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0B379-DA7E-4996-8226-B99C9781C0D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DBE41-033F-417B-8453-B02041A36B98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062410-0C8D-404C-A71A-62699C129EF0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9340FB-F474-4323-870E-7BA682657BC7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3E3B-3F26-461B-96DB-07F41899D5C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6CF3E-8ABA-46FD-8304-54A6737EDE99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15B76F-ADC2-4608-AB4E-8F2EA6CC3B8B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F3ACED-1DA7-4846-B90C-016BFC5B917A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FFEB61-F86D-4682-8712-EE0C8A6F4B09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8EA07-5F7C-4F41-A4EF-6A5CBCBE8FA5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F188E1-D79F-403D-9806-5C3EC3C08C28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25C82-F154-4623-9943-5F8F291D5C52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035131-405B-467B-A275-4919DD7C452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CBA43-CB27-4607-8869-F2107DB3CEE4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3B9A7-BE5F-4A68-810B-EAA04D769E25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k-SK" noProof="0" smtClean="0"/>
              <a:t>Ak chcete pridať obrázok, kliknite na ikonu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505593-4D9D-4F23-A47E-DE215582E86C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600C20-131A-46FC-90A6-728945C4A817}" type="slidenum">
              <a:rPr lang="sk-SK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413" y="0"/>
            <a:ext cx="685800" cy="11001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42" name="Title Placeholder 1"/>
          <p:cNvSpPr>
            <a:spLocks noGrp="1"/>
          </p:cNvSpPr>
          <p:nvPr>
            <p:ph type="title"/>
          </p:nvPr>
        </p:nvSpPr>
        <p:spPr bwMode="auto">
          <a:xfrm>
            <a:off x="484188" y="452438"/>
            <a:ext cx="7056437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štýly predlohy textu</a:t>
            </a:r>
            <a:endParaRPr lang="en-US" smtClean="0"/>
          </a:p>
        </p:txBody>
      </p:sp>
      <p:sp>
        <p:nvSpPr>
          <p:cNvPr id="10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7088" y="2052638"/>
            <a:ext cx="6711950" cy="4195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588" y="1828800"/>
            <a:ext cx="990600" cy="228600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eaLnBrk="1" hangingPunct="1">
              <a:defRPr sz="1100" b="0" i="0" smtClean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249BDCDB-6054-4359-B5B0-92A80B3D3302}" type="datetimeFigureOut">
              <a:rPr lang="sk-SK"/>
              <a:pPr>
                <a:defRPr/>
              </a:pPr>
              <a:t>21. 5. 2020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18" y="3263107"/>
            <a:ext cx="3859213" cy="2286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050" y="295275"/>
            <a:ext cx="628650" cy="7683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2800">
                <a:solidFill>
                  <a:srgbClr val="FFFFFF"/>
                </a:solidFill>
              </a:defRPr>
            </a:lvl1pPr>
          </a:lstStyle>
          <a:p>
            <a:fld id="{11D29EAC-0253-442E-9265-104D14B2A5C4}" type="slidenum">
              <a:rPr lang="sk-SK"/>
              <a:pPr/>
              <a:t>‹#›</a:t>
            </a:fld>
            <a:endParaRPr lang="sk-SK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3" r:id="rId12"/>
    <p:sldLayoutId id="2147483800" r:id="rId13"/>
    <p:sldLayoutId id="2147483804" r:id="rId14"/>
    <p:sldLayoutId id="2147483805" r:id="rId15"/>
    <p:sldLayoutId id="2147483801" r:id="rId16"/>
    <p:sldLayoutId id="2147483802" r:id="rId17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200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Century Gothic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200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60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fontAlgn="base">
        <a:spcBef>
          <a:spcPts val="1000"/>
        </a:spcBef>
        <a:spcAft>
          <a:spcPct val="0"/>
        </a:spcAft>
        <a:buClr>
          <a:srgbClr val="8AD0D6"/>
        </a:buClr>
        <a:buSzPct val="80000"/>
        <a:buFont typeface="Wingdings 3" pitchFamily="18" charset="2"/>
        <a:buChar char=""/>
        <a:defRPr sz="140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pn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eg"/><Relationship Id="rId7" Type="http://schemas.openxmlformats.org/officeDocument/2006/relationships/image" Target="../media/image25.gif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750" y="908050"/>
            <a:ext cx="8064500" cy="5545138"/>
          </a:xfrm>
        </p:spPr>
        <p:txBody>
          <a:bodyPr/>
          <a:lstStyle/>
          <a:p>
            <a:pPr algn="ctr"/>
            <a:r>
              <a:rPr lang="sk-SK" sz="2800" b="1" smtClean="0">
                <a:solidFill>
                  <a:srgbClr val="FFFF00"/>
                </a:solidFill>
                <a:latin typeface="Verdana" pitchFamily="34" charset="0"/>
              </a:rPr>
              <a:t>Magyar Tannyelvű Speciális Alapiskola Rimaszombat</a:t>
            </a:r>
            <a:r>
              <a:rPr lang="sk-SK" sz="360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sz="3600" smtClean="0">
                <a:solidFill>
                  <a:srgbClr val="FFFF00"/>
                </a:solidFill>
                <a:latin typeface="Arial" charset="0"/>
              </a:rPr>
            </a:br>
            <a:r>
              <a:rPr lang="sk-SK" sz="3600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sz="3600" smtClean="0">
                <a:solidFill>
                  <a:srgbClr val="FFFF00"/>
                </a:solidFill>
                <a:latin typeface="Arial" charset="0"/>
              </a:rPr>
            </a:br>
            <a:r>
              <a:rPr lang="sk-SK" sz="3600" b="1" smtClean="0">
                <a:solidFill>
                  <a:srgbClr val="FFFF00"/>
                </a:solidFill>
                <a:latin typeface="Arial" charset="0"/>
              </a:rPr>
              <a:t>Tantárgy: Fizika</a:t>
            </a:r>
            <a:br>
              <a:rPr lang="sk-SK" sz="3600" b="1" smtClean="0">
                <a:solidFill>
                  <a:srgbClr val="FFFF00"/>
                </a:solidFill>
                <a:latin typeface="Arial" charset="0"/>
              </a:rPr>
            </a:br>
            <a:r>
              <a:rPr lang="sk-SK" sz="36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sz="3600" b="1" smtClean="0">
                <a:solidFill>
                  <a:srgbClr val="FFFF00"/>
                </a:solidFill>
                <a:latin typeface="Arial" charset="0"/>
              </a:rPr>
            </a:br>
            <a:r>
              <a:rPr lang="sk-SK" sz="3200" b="1" smtClean="0">
                <a:solidFill>
                  <a:srgbClr val="FFFF00"/>
                </a:solidFill>
                <a:latin typeface="Arial" charset="0"/>
              </a:rPr>
              <a:t>Évfolyam: nyolcadik</a:t>
            </a:r>
            <a:r>
              <a:rPr lang="sk-SK" sz="36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sz="3600" b="1" smtClean="0">
                <a:solidFill>
                  <a:srgbClr val="FFFF00"/>
                </a:solidFill>
                <a:latin typeface="Arial" charset="0"/>
              </a:rPr>
            </a:br>
            <a:r>
              <a:rPr lang="sk-SK" sz="36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sz="3600" b="1" smtClean="0">
                <a:solidFill>
                  <a:srgbClr val="FFFF00"/>
                </a:solidFill>
                <a:latin typeface="Arial" charset="0"/>
              </a:rPr>
            </a:br>
            <a:r>
              <a:rPr lang="sk-SK" sz="3600" b="1" smtClean="0">
                <a:solidFill>
                  <a:srgbClr val="FFFF00"/>
                </a:solidFill>
                <a:latin typeface="Arial" charset="0"/>
              </a:rPr>
              <a:t>Tananyag: Egyszerű gépek</a:t>
            </a:r>
            <a:br>
              <a:rPr lang="sk-SK" sz="3600" b="1" smtClean="0">
                <a:solidFill>
                  <a:srgbClr val="FFFF00"/>
                </a:solidFill>
                <a:latin typeface="Arial" charset="0"/>
              </a:rPr>
            </a:br>
            <a:r>
              <a:rPr lang="sk-SK" sz="2800" b="1" smtClean="0">
                <a:solidFill>
                  <a:schemeClr val="tx1"/>
                </a:solidFill>
                <a:latin typeface="Arial" charset="0"/>
              </a:rPr>
              <a:t>Az emelő, a csiga és a lejtő</a:t>
            </a:r>
            <a:r>
              <a:rPr lang="sk-SK" sz="36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sz="3600" b="1" smtClean="0">
                <a:solidFill>
                  <a:srgbClr val="FFFF00"/>
                </a:solidFill>
                <a:latin typeface="Arial" charset="0"/>
              </a:rPr>
            </a:br>
            <a:r>
              <a:rPr lang="sk-SK" sz="3600" b="1" smtClean="0">
                <a:solidFill>
                  <a:srgbClr val="FFFF00"/>
                </a:solidFill>
                <a:latin typeface="Arial" charset="0"/>
              </a:rPr>
              <a:t/>
            </a:r>
            <a:br>
              <a:rPr lang="sk-SK" sz="3600" b="1" smtClean="0">
                <a:solidFill>
                  <a:srgbClr val="FFFF00"/>
                </a:solidFill>
                <a:latin typeface="Arial" charset="0"/>
              </a:rPr>
            </a:br>
            <a:endParaRPr lang="sk-SK" sz="3600" b="1" smtClean="0">
              <a:solidFill>
                <a:srgbClr val="FFFF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>
          <a:xfrm>
            <a:off x="1042988" y="1700213"/>
            <a:ext cx="7200900" cy="2265362"/>
          </a:xfrm>
        </p:spPr>
        <p:txBody>
          <a:bodyPr/>
          <a:lstStyle/>
          <a:p>
            <a:pPr algn="ctr"/>
            <a:r>
              <a:rPr lang="sk-SK" b="1" smtClean="0"/>
              <a:t>Hogyan segítenek nekünk az egyszerű gépek?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lokTextu 2"/>
          <p:cNvSpPr txBox="1">
            <a:spLocks noChangeArrowheads="1"/>
          </p:cNvSpPr>
          <p:nvPr/>
        </p:nvSpPr>
        <p:spPr bwMode="auto">
          <a:xfrm>
            <a:off x="1258888" y="404813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/>
            <a:r>
              <a:rPr lang="sk-SK" altLang="sk-SK" sz="2400" b="1">
                <a:solidFill>
                  <a:srgbClr val="FF0000"/>
                </a:solidFill>
              </a:rPr>
              <a:t>Az emelő </a:t>
            </a:r>
            <a:r>
              <a:rPr lang="sk-SK" altLang="sk-SK" sz="2400"/>
              <a:t>– olyan rúd, amely egy tengely körül forog. Minél hosszabb emelőt használunk, annál kisebb erőt kell kifejtenünk.</a:t>
            </a:r>
          </a:p>
        </p:txBody>
      </p:sp>
      <p:pic>
        <p:nvPicPr>
          <p:cNvPr id="4" name="Obrázok 3" descr="scan0001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2060575"/>
            <a:ext cx="61928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BlokTextu 1"/>
          <p:cNvSpPr txBox="1">
            <a:spLocks noChangeArrowheads="1"/>
          </p:cNvSpPr>
          <p:nvPr/>
        </p:nvSpPr>
        <p:spPr bwMode="auto">
          <a:xfrm>
            <a:off x="323850" y="333375"/>
            <a:ext cx="69850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000" b="1">
                <a:latin typeface="Lucida Sans Unicode" pitchFamily="34" charset="0"/>
              </a:rPr>
              <a:t>Az emelő felhasználása a mindennapi életben: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3068638"/>
            <a:ext cx="2206625" cy="14398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Obrázok 4" descr="pak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8488" y="692150"/>
            <a:ext cx="1828800" cy="6334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Obrázok 5" descr="paka2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16238" y="1196975"/>
            <a:ext cx="1897062" cy="15113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paka3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46700" y="1190625"/>
            <a:ext cx="1446213" cy="157162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dist="139700" dir="2700000" algn="tl" rotWithShape="0">
              <a:srgbClr val="333333">
                <a:alpha val="64998"/>
              </a:srgbClr>
            </a:outerShdw>
          </a:effectLst>
        </p:spPr>
      </p:pic>
      <p:pic>
        <p:nvPicPr>
          <p:cNvPr id="8" name="Obrázok 7" descr="paka4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4388" y="1628775"/>
            <a:ext cx="1638300" cy="16383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paka5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87675" y="3213100"/>
            <a:ext cx="1741488" cy="15113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paka6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788" y="3357563"/>
            <a:ext cx="2200275" cy="173196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Obrázok 10" descr="paka7.jp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8313" y="1125538"/>
            <a:ext cx="2100262" cy="13668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ok 11" descr="paka9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35375" y="5229225"/>
            <a:ext cx="2449513" cy="14620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Obrázok 13" descr="paka10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588125" y="5516563"/>
            <a:ext cx="2376488" cy="11668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Obrázok 14" descr="paka11.jp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23850" y="4941888"/>
            <a:ext cx="3024188" cy="15113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Obrázok 15" descr="paka8.jp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932363" y="3141663"/>
            <a:ext cx="1368425" cy="18240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Obrázok 2" descr="kladk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9338" y="2060575"/>
            <a:ext cx="3529012" cy="34559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9" name="Obrázok 6" descr="kladka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0113" y="2060575"/>
            <a:ext cx="3454400" cy="34559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/>
          <p:cNvSpPr txBox="1">
            <a:spLocks noChangeArrowheads="1"/>
          </p:cNvSpPr>
          <p:nvPr/>
        </p:nvSpPr>
        <p:spPr bwMode="auto">
          <a:xfrm>
            <a:off x="1403350" y="260350"/>
            <a:ext cx="7345363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400" b="1">
                <a:solidFill>
                  <a:srgbClr val="FF0000"/>
                </a:solidFill>
              </a:rPr>
              <a:t>A csiga </a:t>
            </a:r>
            <a:r>
              <a:rPr lang="sk-SK" altLang="sk-SK" sz="2400"/>
              <a:t>– fő része a kerék, ami a kötél        vezetésére szolgál. Megváltoztatja annak </a:t>
            </a:r>
          </a:p>
          <a:p>
            <a:pPr eaLnBrk="1" hangingPunct="1"/>
            <a:r>
              <a:rPr lang="sk-SK" altLang="sk-SK" sz="2400"/>
              <a:t>az erőnek az irányát, amellyel a tárgyat</a:t>
            </a:r>
          </a:p>
          <a:p>
            <a:pPr eaLnBrk="1" hangingPunct="1"/>
            <a:r>
              <a:rPr lang="sk-SK" altLang="sk-SK" sz="2400"/>
              <a:t>emeljük.</a:t>
            </a:r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667625" y="115888"/>
            <a:ext cx="792163" cy="1560512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4" descr="kladka2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48263" y="1412875"/>
            <a:ext cx="3087687" cy="38163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Obrázok 5" descr="kladka3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03350" y="1412875"/>
            <a:ext cx="2592388" cy="391318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468313" y="333375"/>
            <a:ext cx="8135937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400"/>
              <a:t>A csigával különböző nagyságú tárgyakat lehet felemelni.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BlokTextu 1"/>
          <p:cNvSpPr txBox="1">
            <a:spLocks noChangeArrowheads="1"/>
          </p:cNvSpPr>
          <p:nvPr/>
        </p:nvSpPr>
        <p:spPr bwMode="auto">
          <a:xfrm>
            <a:off x="273050" y="328613"/>
            <a:ext cx="3887788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k-SK" altLang="sk-SK" sz="2400">
                <a:latin typeface="Lucida Sans Unicode" pitchFamily="34" charset="0"/>
              </a:rPr>
              <a:t>Felhasználása                 a mindennapokban:</a:t>
            </a:r>
          </a:p>
        </p:txBody>
      </p:sp>
      <p:pic>
        <p:nvPicPr>
          <p:cNvPr id="4" name="Obrázok 3" descr="kladka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950" y="333375"/>
            <a:ext cx="1871663" cy="299402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Obrázok 6" descr="kladka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113" y="1484313"/>
            <a:ext cx="2784475" cy="20891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Obrázok 7" descr="kladka5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825" y="3860800"/>
            <a:ext cx="2927350" cy="19939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Obrázok 8" descr="kladka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5375" y="4724400"/>
            <a:ext cx="2657475" cy="18732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Obrázok 9" descr="kladka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11638" y="404813"/>
            <a:ext cx="2544762" cy="19081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Obrázok 11" descr="kladka9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92500" y="2636838"/>
            <a:ext cx="2536825" cy="176847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804025" y="3933825"/>
            <a:ext cx="1728788" cy="247173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Obrázok 1" descr="rovina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76488" y="2106613"/>
            <a:ext cx="3995737" cy="39941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BlokTextu 3"/>
          <p:cNvSpPr txBox="1">
            <a:spLocks noChangeArrowheads="1"/>
          </p:cNvSpPr>
          <p:nvPr/>
        </p:nvSpPr>
        <p:spPr bwMode="auto">
          <a:xfrm>
            <a:off x="971550" y="293688"/>
            <a:ext cx="61214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sk-SK" altLang="sk-SK" sz="2400" b="1">
                <a:solidFill>
                  <a:srgbClr val="FF0000"/>
                </a:solidFill>
              </a:rPr>
              <a:t>A lejtő </a:t>
            </a:r>
            <a:r>
              <a:rPr lang="sk-SK" altLang="sk-SK" sz="2400"/>
              <a:t>– lehetővé teszi a nehéz tárgyak áthelyezését egy magasabban fekvő helyre. Például egy hordót egy tehergépkocsira.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Obrázok 1" descr="rovin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32138" y="1773238"/>
            <a:ext cx="2233612" cy="2979737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39" name="Obrázok 2" descr="rovina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56325" y="1484313"/>
            <a:ext cx="2286000" cy="228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340" name="Obrázok 3" descr="rovina2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3850" y="1916113"/>
            <a:ext cx="2225675" cy="3810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BlokTextu 4"/>
          <p:cNvSpPr txBox="1">
            <a:spLocks noChangeArrowheads="1"/>
          </p:cNvSpPr>
          <p:nvPr/>
        </p:nvSpPr>
        <p:spPr bwMode="auto">
          <a:xfrm>
            <a:off x="539750" y="692150"/>
            <a:ext cx="626427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sk-SK" altLang="sk-SK" sz="2400"/>
              <a:t>Felhasználása a mindennapi életben: </a:t>
            </a:r>
          </a:p>
        </p:txBody>
      </p:sp>
      <p:pic>
        <p:nvPicPr>
          <p:cNvPr id="6" name="Obrázok 5" descr="vy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95963" y="4292600"/>
            <a:ext cx="1624012" cy="179863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1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10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ón">
  <a:themeElements>
    <a:clrScheme name="Ió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ó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ó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185</TotalTime>
  <Words>105</Words>
  <Application>Microsoft Office PowerPoint</Application>
  <PresentationFormat>Prezentácia na obrazovke (4:3)</PresentationFormat>
  <Paragraphs>11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7" baseType="lpstr">
      <vt:lpstr>Arial</vt:lpstr>
      <vt:lpstr>Century Gothic</vt:lpstr>
      <vt:lpstr>Wingdings 3</vt:lpstr>
      <vt:lpstr>Calibri</vt:lpstr>
      <vt:lpstr>Verdana</vt:lpstr>
      <vt:lpstr>Arial Black</vt:lpstr>
      <vt:lpstr>Lucida Sans Unicode</vt:lpstr>
      <vt:lpstr>Ión</vt:lpstr>
      <vt:lpstr>Magyar Tannyelvű Speciális Alapiskola Rimaszombat  Tantárgy: Fizika  Évfolyam: nyolcadik  Tananyag: Egyszerű gépek Az emelő, a csiga és a lejtő  </vt:lpstr>
      <vt:lpstr>Hogyan segítenek nekünk az egyszerű gépek?</vt:lpstr>
      <vt:lpstr>Snímka 3</vt:lpstr>
      <vt:lpstr>Snímka 4</vt:lpstr>
      <vt:lpstr>Snímka 5</vt:lpstr>
      <vt:lpstr>Snímka 6</vt:lpstr>
      <vt:lpstr>Snímka 7</vt:lpstr>
      <vt:lpstr>Snímka 8</vt:lpstr>
      <vt:lpstr>Snímka 9</vt:lpstr>
    </vt:vector>
  </TitlesOfParts>
  <Company>ŠPÚ - projekt Jazyky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Jednoduché stroje  páka, kladka, naklonená rovina</dc:title>
  <dc:creator>SPU</dc:creator>
  <cp:lastModifiedBy>pc</cp:lastModifiedBy>
  <cp:revision>23</cp:revision>
  <dcterms:created xsi:type="dcterms:W3CDTF">2010-12-31T13:50:07Z</dcterms:created>
  <dcterms:modified xsi:type="dcterms:W3CDTF">2020-05-21T09:35:40Z</dcterms:modified>
</cp:coreProperties>
</file>