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70" r:id="rId8"/>
    <p:sldId id="269" r:id="rId9"/>
    <p:sldId id="262" r:id="rId10"/>
    <p:sldId id="264" r:id="rId11"/>
    <p:sldId id="267" r:id="rId12"/>
    <p:sldId id="265" r:id="rId13"/>
    <p:sldId id="268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D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650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355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578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471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760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739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610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1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430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932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354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997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k-SK" sz="3200" b="1" dirty="0" smtClean="0"/>
              <a:t>Špeciálna základná škola s VJM</a:t>
            </a:r>
            <a:br>
              <a:rPr lang="sk-SK" sz="3200" b="1" dirty="0" smtClean="0"/>
            </a:br>
            <a:r>
              <a:rPr lang="sk-SK" sz="3200" b="1" dirty="0" smtClean="0"/>
              <a:t>Rimavská Sobota</a:t>
            </a:r>
            <a:br>
              <a:rPr lang="sk-SK" sz="3200" b="1" dirty="0" smtClean="0"/>
            </a:br>
            <a:r>
              <a:rPr lang="sk-SK" sz="3200" b="1" dirty="0" smtClean="0"/>
              <a:t>Predmet: Slovenský jazyk</a:t>
            </a:r>
            <a:br>
              <a:rPr lang="sk-SK" sz="3200" b="1" dirty="0" smtClean="0"/>
            </a:br>
            <a:r>
              <a:rPr lang="sk-SK" sz="3200" b="1" dirty="0" smtClean="0"/>
              <a:t>Ročník: ôsmy</a:t>
            </a:r>
            <a:endParaRPr lang="sk-SK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rgbClr val="A30D6D"/>
                </a:solidFill>
              </a:rPr>
              <a:t>Podstatné meno</a:t>
            </a:r>
            <a:endParaRPr lang="sk-SK" sz="4000" b="1" dirty="0">
              <a:solidFill>
                <a:srgbClr val="A30D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18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smtClean="0">
                <a:solidFill>
                  <a:srgbClr val="A30D6D"/>
                </a:solidFill>
              </a:rPr>
              <a:t>Rody podstatných mien</a:t>
            </a:r>
            <a:endParaRPr lang="sk-SK" b="1" dirty="0">
              <a:solidFill>
                <a:srgbClr val="A30D6D"/>
              </a:solidFill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25" r="5941" b="17530"/>
          <a:stretch/>
        </p:blipFill>
        <p:spPr>
          <a:xfrm>
            <a:off x="3554569" y="528034"/>
            <a:ext cx="8384146" cy="556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009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9" y="463639"/>
            <a:ext cx="10974330" cy="59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261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smtClean="0">
                <a:solidFill>
                  <a:srgbClr val="A30D6D"/>
                </a:solidFill>
              </a:rPr>
              <a:t>Sú podstatné mená na správnom mieste?</a:t>
            </a:r>
            <a:endParaRPr lang="sk-SK" b="1" dirty="0">
              <a:solidFill>
                <a:srgbClr val="A30D6D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59" t="21110" r="7260" b="17026"/>
          <a:stretch/>
        </p:blipFill>
        <p:spPr>
          <a:xfrm>
            <a:off x="3453946" y="1122105"/>
            <a:ext cx="8738054" cy="460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65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smtClean="0">
                <a:solidFill>
                  <a:srgbClr val="A30D6D"/>
                </a:solidFill>
              </a:rPr>
              <a:t>Vo vetách vyhľadaj podstatné mená a urči ich rod.</a:t>
            </a:r>
            <a:endParaRPr lang="sk-SK" b="1" dirty="0">
              <a:solidFill>
                <a:srgbClr val="A30D6D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48" t="23374" r="5374" b="14763"/>
          <a:stretch/>
        </p:blipFill>
        <p:spPr>
          <a:xfrm>
            <a:off x="2923504" y="437882"/>
            <a:ext cx="9081170" cy="57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185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A30D6D"/>
                </a:solidFill>
              </a:rPr>
              <a:t>Najprv </a:t>
            </a:r>
            <a:r>
              <a:rPr lang="sk-SK" b="1" dirty="0" smtClean="0">
                <a:solidFill>
                  <a:srgbClr val="A30D6D"/>
                </a:solidFill>
              </a:rPr>
              <a:t>urč </a:t>
            </a:r>
            <a:r>
              <a:rPr lang="sk-SK" b="1" dirty="0">
                <a:solidFill>
                  <a:srgbClr val="A30D6D"/>
                </a:solidFill>
              </a:rPr>
              <a:t>základný </a:t>
            </a:r>
            <a:r>
              <a:rPr lang="sk-SK" b="1" dirty="0" smtClean="0">
                <a:solidFill>
                  <a:srgbClr val="A30D6D"/>
                </a:solidFill>
              </a:rPr>
              <a:t>tvar podstatného mena, </a:t>
            </a:r>
            <a:r>
              <a:rPr lang="sk-SK" b="1" dirty="0">
                <a:solidFill>
                  <a:srgbClr val="A30D6D"/>
                </a:solidFill>
              </a:rPr>
              <a:t>až potom </a:t>
            </a:r>
            <a:r>
              <a:rPr lang="sk-SK" b="1" dirty="0" smtClean="0">
                <a:solidFill>
                  <a:srgbClr val="A30D6D"/>
                </a:solidFill>
              </a:rPr>
              <a:t>trieď </a:t>
            </a:r>
            <a:r>
              <a:rPr lang="sk-SK" b="1" dirty="0">
                <a:solidFill>
                  <a:srgbClr val="A30D6D"/>
                </a:solidFill>
              </a:rPr>
              <a:t>podstatné mená </a:t>
            </a:r>
            <a:r>
              <a:rPr lang="sk-SK" b="1" dirty="0" smtClean="0">
                <a:solidFill>
                  <a:srgbClr val="A30D6D"/>
                </a:solidFill>
              </a:rPr>
              <a:t>              do </a:t>
            </a:r>
            <a:r>
              <a:rPr lang="sk-SK" b="1" dirty="0">
                <a:solidFill>
                  <a:srgbClr val="A30D6D"/>
                </a:solidFill>
              </a:rPr>
              <a:t>rodov.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85" t="2181" r="10082"/>
          <a:stretch/>
        </p:blipFill>
        <p:spPr>
          <a:xfrm>
            <a:off x="3541690" y="270456"/>
            <a:ext cx="8385113" cy="60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08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smtClean="0">
                <a:solidFill>
                  <a:srgbClr val="A30D6D"/>
                </a:solidFill>
              </a:rPr>
              <a:t>Čo je podstatné meno ?</a:t>
            </a:r>
            <a:endParaRPr lang="sk-SK" b="1" dirty="0">
              <a:solidFill>
                <a:srgbClr val="A30D6D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1906" y="206063"/>
            <a:ext cx="8284723" cy="61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62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>
                <a:solidFill>
                  <a:srgbClr val="A30D6D"/>
                </a:solidFill>
              </a:rPr>
              <a:t>Podstatné </a:t>
            </a:r>
            <a:r>
              <a:rPr lang="sk-SK" b="1" dirty="0" smtClean="0">
                <a:solidFill>
                  <a:srgbClr val="A30D6D"/>
                </a:solidFill>
              </a:rPr>
              <a:t>mená pomenúvajú:</a:t>
            </a:r>
            <a:endParaRPr lang="sk-SK" b="1" dirty="0">
              <a:solidFill>
                <a:srgbClr val="A30D6D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37" t="35193" r="13670" b="17278"/>
          <a:stretch/>
        </p:blipFill>
        <p:spPr>
          <a:xfrm>
            <a:off x="3656438" y="1104518"/>
            <a:ext cx="838530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34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smtClean="0">
                <a:solidFill>
                  <a:srgbClr val="A30D6D"/>
                </a:solidFill>
              </a:rPr>
              <a:t>Delenie podstatných mien 1.</a:t>
            </a:r>
            <a:endParaRPr lang="sk-SK" b="1" dirty="0">
              <a:solidFill>
                <a:srgbClr val="A30D6D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49" t="23121" r="12917" b="13755"/>
          <a:stretch/>
        </p:blipFill>
        <p:spPr>
          <a:xfrm>
            <a:off x="3499567" y="811368"/>
            <a:ext cx="8187881" cy="47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57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>
                <a:solidFill>
                  <a:srgbClr val="A30D6D"/>
                </a:solidFill>
              </a:rPr>
              <a:t>Delenie podstatných mien </a:t>
            </a:r>
            <a:r>
              <a:rPr lang="sk-SK" b="1" dirty="0" smtClean="0">
                <a:solidFill>
                  <a:srgbClr val="A30D6D"/>
                </a:solidFill>
              </a:rPr>
              <a:t>2.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91" t="23374" r="12730" b="9482"/>
          <a:stretch/>
        </p:blipFill>
        <p:spPr>
          <a:xfrm>
            <a:off x="3515932" y="798490"/>
            <a:ext cx="8187039" cy="50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609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/>
              <a:t> </a:t>
            </a:r>
            <a:r>
              <a:rPr lang="sk-SK" b="1" dirty="0" smtClean="0">
                <a:solidFill>
                  <a:srgbClr val="A30D6D"/>
                </a:solidFill>
              </a:rPr>
              <a:t>Rozdeľ podstatné </a:t>
            </a:r>
            <a:r>
              <a:rPr lang="sk-SK" b="1" dirty="0">
                <a:solidFill>
                  <a:srgbClr val="A30D6D"/>
                </a:solidFill>
              </a:rPr>
              <a:t>mená </a:t>
            </a:r>
            <a:r>
              <a:rPr lang="sk-SK" b="1" dirty="0" smtClean="0">
                <a:solidFill>
                  <a:srgbClr val="A30D6D"/>
                </a:solidFill>
              </a:rPr>
              <a:t>                    na </a:t>
            </a:r>
            <a:r>
              <a:rPr lang="sk-SK" b="1" i="1" dirty="0">
                <a:solidFill>
                  <a:srgbClr val="A30D6D"/>
                </a:solidFill>
              </a:rPr>
              <a:t>všeobecné</a:t>
            </a:r>
            <a:r>
              <a:rPr lang="sk-SK" b="1" dirty="0">
                <a:solidFill>
                  <a:srgbClr val="A30D6D"/>
                </a:solidFill>
              </a:rPr>
              <a:t> a </a:t>
            </a:r>
            <a:r>
              <a:rPr lang="sk-SK" b="1" i="1" dirty="0">
                <a:solidFill>
                  <a:srgbClr val="A30D6D"/>
                </a:solidFill>
              </a:rPr>
              <a:t>vlastné</a:t>
            </a:r>
            <a:r>
              <a:rPr lang="sk-SK" b="1" dirty="0">
                <a:solidFill>
                  <a:srgbClr val="A30D6D"/>
                </a:solidFill>
              </a:rPr>
              <a:t> a potom ich </a:t>
            </a:r>
            <a:r>
              <a:rPr lang="sk-SK" b="1" dirty="0" smtClean="0">
                <a:solidFill>
                  <a:srgbClr val="A30D6D"/>
                </a:solidFill>
              </a:rPr>
              <a:t>prepíš </a:t>
            </a:r>
            <a:r>
              <a:rPr lang="sk-SK" b="1" dirty="0">
                <a:solidFill>
                  <a:srgbClr val="A30D6D"/>
                </a:solidFill>
              </a:rPr>
              <a:t>do písanej podoby (aj s malými písmenami).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71" r="4213"/>
          <a:stretch/>
        </p:blipFill>
        <p:spPr>
          <a:xfrm>
            <a:off x="3425778" y="121124"/>
            <a:ext cx="8474300" cy="60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707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31194" cy="4601183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A30D6D"/>
                </a:solidFill>
              </a:rPr>
              <a:t>K všeobecným podstatným menám doplň vlastné podstatné mená a napíš ich do zošita.</a:t>
            </a:r>
            <a:endParaRPr lang="sk-SK" b="1" dirty="0">
              <a:solidFill>
                <a:srgbClr val="A30D6D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2" t="33936" r="74028" b="6464"/>
          <a:stretch/>
        </p:blipFill>
        <p:spPr>
          <a:xfrm>
            <a:off x="6317821" y="437775"/>
            <a:ext cx="2890573" cy="561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34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A30D6D"/>
                </a:solidFill>
              </a:rPr>
              <a:t>Prečítaj si aj nasledovné riešenia.</a:t>
            </a:r>
            <a:endParaRPr lang="sk-SK" b="1" dirty="0">
              <a:solidFill>
                <a:srgbClr val="A30D6D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25" t="23877" r="19897" b="9985"/>
          <a:stretch/>
        </p:blipFill>
        <p:spPr>
          <a:xfrm>
            <a:off x="3631842" y="772732"/>
            <a:ext cx="7932995" cy="52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92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250" y="1123645"/>
            <a:ext cx="3340287" cy="460118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smtClean="0">
                <a:solidFill>
                  <a:srgbClr val="A30D6D"/>
                </a:solidFill>
              </a:rPr>
              <a:t>Napíš takú vetu, </a:t>
            </a:r>
            <a:br>
              <a:rPr lang="sk-SK" b="1" dirty="0" smtClean="0">
                <a:solidFill>
                  <a:srgbClr val="A30D6D"/>
                </a:solidFill>
              </a:rPr>
            </a:br>
            <a:r>
              <a:rPr lang="sk-SK" b="1" dirty="0" smtClean="0">
                <a:solidFill>
                  <a:srgbClr val="A30D6D"/>
                </a:solidFill>
              </a:rPr>
              <a:t>v ktorej je:</a:t>
            </a:r>
            <a:endParaRPr lang="sk-SK" b="1" dirty="0">
              <a:solidFill>
                <a:srgbClr val="A30D6D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35" t="37205" r="18576" b="27085"/>
          <a:stretch/>
        </p:blipFill>
        <p:spPr>
          <a:xfrm>
            <a:off x="3451537" y="1123645"/>
            <a:ext cx="8332454" cy="37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473638"/>
      </p:ext>
    </p:extLst>
  </p:cSld>
  <p:clrMapOvr>
    <a:masterClrMapping/>
  </p:clrMapOvr>
</p:sld>
</file>

<file path=ppt/theme/theme1.xml><?xml version="1.0" encoding="utf-8"?>
<a:theme xmlns:a="http://schemas.openxmlformats.org/drawingml/2006/main" name="Rám">
  <a:themeElements>
    <a:clrScheme name="Rá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ám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138</TotalTime>
  <Words>106</Words>
  <Application>Microsoft Office PowerPoint</Application>
  <PresentationFormat>Vlastná</PresentationFormat>
  <Paragraphs>14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Rám</vt:lpstr>
      <vt:lpstr>Špeciálna základná škola s VJM Rimavská Sobota Predmet: Slovenský jazyk Ročník: ôsmy</vt:lpstr>
      <vt:lpstr>Čo je podstatné meno ?</vt:lpstr>
      <vt:lpstr>Podstatné mená pomenúvajú:</vt:lpstr>
      <vt:lpstr>Delenie podstatných mien 1.</vt:lpstr>
      <vt:lpstr>Delenie podstatných mien 2.</vt:lpstr>
      <vt:lpstr> Rozdeľ podstatné mená                     na všeobecné a vlastné a potom ich prepíš do písanej podoby (aj s malými písmenami).</vt:lpstr>
      <vt:lpstr>K všeobecným podstatným menám doplň vlastné podstatné mená a napíš ich do zošita.</vt:lpstr>
      <vt:lpstr>Prečítaj si aj nasledovné riešenia.</vt:lpstr>
      <vt:lpstr>Napíš takú vetu,  v ktorej je:</vt:lpstr>
      <vt:lpstr>Rody podstatných mien</vt:lpstr>
      <vt:lpstr>Snímka 11</vt:lpstr>
      <vt:lpstr>Sú podstatné mená na správnom mieste?</vt:lpstr>
      <vt:lpstr>Vo vetách vyhľadaj podstatné mená a urči ich rod.</vt:lpstr>
      <vt:lpstr>Najprv urč základný tvar podstatného mena, až potom trieď podstatné mená               do rodov.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</dc:creator>
  <cp:lastModifiedBy>pc</cp:lastModifiedBy>
  <cp:revision>19</cp:revision>
  <dcterms:created xsi:type="dcterms:W3CDTF">2020-06-10T07:51:11Z</dcterms:created>
  <dcterms:modified xsi:type="dcterms:W3CDTF">2020-06-11T11:01:57Z</dcterms:modified>
</cp:coreProperties>
</file>