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4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-1104" y="-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5144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7000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2921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8000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1123200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964657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900000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00994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9360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444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514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46502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0983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31351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0480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02989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63660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7067" y="1339403"/>
            <a:ext cx="7766936" cy="1094703"/>
          </a:xfrm>
        </p:spPr>
        <p:txBody>
          <a:bodyPr/>
          <a:lstStyle/>
          <a:p>
            <a:pPr algn="ctr"/>
            <a:r>
              <a:rPr lang="sk-SK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Špeciálna základná škola s VJM, Hviezdoslavova 24, Rimavská Sobota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07067" y="2279561"/>
            <a:ext cx="7766936" cy="2868171"/>
          </a:xfrm>
        </p:spPr>
        <p:txBody>
          <a:bodyPr>
            <a:normAutofit lnSpcReduction="10000"/>
          </a:bodyPr>
          <a:lstStyle/>
          <a:p>
            <a:pPr algn="ctr"/>
            <a:r>
              <a:rPr lang="sk-SK" sz="4400" dirty="0" smtClean="0">
                <a:solidFill>
                  <a:schemeClr val="accent5"/>
                </a:solidFill>
              </a:rPr>
              <a:t>Číslovky – A </a:t>
            </a:r>
            <a:r>
              <a:rPr lang="sk-SK" sz="4400" dirty="0" err="1" smtClean="0">
                <a:solidFill>
                  <a:schemeClr val="accent5"/>
                </a:solidFill>
              </a:rPr>
              <a:t>számnevek</a:t>
            </a:r>
            <a:endParaRPr lang="sk-SK" sz="4400" dirty="0" smtClean="0">
              <a:solidFill>
                <a:schemeClr val="accent5"/>
              </a:solidFill>
            </a:endParaRPr>
          </a:p>
          <a:p>
            <a:pPr algn="ctr"/>
            <a:endParaRPr lang="sk-SK" sz="4400" dirty="0">
              <a:solidFill>
                <a:schemeClr val="accent5"/>
              </a:solidFill>
            </a:endParaRPr>
          </a:p>
          <a:p>
            <a:pPr algn="ctr"/>
            <a:endParaRPr lang="sk-SK" sz="4400" dirty="0" smtClean="0">
              <a:solidFill>
                <a:schemeClr val="accent5"/>
              </a:solidFill>
            </a:endParaRPr>
          </a:p>
          <a:p>
            <a:r>
              <a:rPr lang="sk-SK" sz="3000" dirty="0" smtClean="0">
                <a:solidFill>
                  <a:schemeClr val="accent5"/>
                </a:solidFill>
              </a:rPr>
              <a:t>7. </a:t>
            </a:r>
            <a:r>
              <a:rPr lang="sk-SK" sz="3000" dirty="0" err="1" smtClean="0">
                <a:solidFill>
                  <a:schemeClr val="accent5"/>
                </a:solidFill>
              </a:rPr>
              <a:t>osztály</a:t>
            </a:r>
            <a:endParaRPr lang="sk-SK" sz="3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9072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8393" y="532325"/>
            <a:ext cx="8596668" cy="1141927"/>
          </a:xfrm>
        </p:spPr>
        <p:txBody>
          <a:bodyPr>
            <a:normAutofit/>
          </a:bodyPr>
          <a:lstStyle/>
          <a:p>
            <a:pPr algn="ctr"/>
            <a:r>
              <a:rPr lang="sk-SK" dirty="0" smtClean="0"/>
              <a:t>Základné číslovky - </a:t>
            </a:r>
            <a:r>
              <a:rPr lang="sk-SK" dirty="0" err="1" smtClean="0"/>
              <a:t>Tőszámnevek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77334" y="2781837"/>
            <a:ext cx="8596668" cy="3259526"/>
          </a:xfrm>
        </p:spPr>
        <p:txBody>
          <a:bodyPr>
            <a:normAutofit/>
          </a:bodyPr>
          <a:lstStyle/>
          <a:p>
            <a:r>
              <a:rPr lang="sk-SK" sz="2400" dirty="0" smtClean="0">
                <a:solidFill>
                  <a:schemeClr val="tx1"/>
                </a:solidFill>
              </a:rPr>
              <a:t>Slová, ktoré pomenúvajú počet osôb, zvierat a vecí sa volajú </a:t>
            </a:r>
            <a:r>
              <a:rPr lang="sk-SK" sz="2400" dirty="0" smtClean="0">
                <a:solidFill>
                  <a:schemeClr val="accent1"/>
                </a:solidFill>
              </a:rPr>
              <a:t>základné číslovky</a:t>
            </a:r>
            <a:r>
              <a:rPr lang="sk-SK" sz="2400" dirty="0" smtClean="0">
                <a:solidFill>
                  <a:schemeClr val="tx1"/>
                </a:solidFill>
              </a:rPr>
              <a:t>.</a:t>
            </a:r>
          </a:p>
          <a:p>
            <a:endParaRPr lang="sk-SK" sz="2400" dirty="0">
              <a:solidFill>
                <a:schemeClr val="tx1"/>
              </a:solidFill>
            </a:endParaRPr>
          </a:p>
          <a:p>
            <a:r>
              <a:rPr lang="sk-SK" sz="2400" dirty="0" smtClean="0">
                <a:solidFill>
                  <a:schemeClr val="tx1"/>
                </a:solidFill>
              </a:rPr>
              <a:t>Pýtame sa  otázkou: </a:t>
            </a:r>
            <a:r>
              <a:rPr lang="sk-SK" sz="2400" dirty="0" smtClean="0">
                <a:solidFill>
                  <a:schemeClr val="accent1"/>
                </a:solidFill>
              </a:rPr>
              <a:t>Koľko (</a:t>
            </a:r>
            <a:r>
              <a:rPr lang="sk-SK" sz="2400" dirty="0" err="1" smtClean="0">
                <a:solidFill>
                  <a:schemeClr val="accent1"/>
                </a:solidFill>
              </a:rPr>
              <a:t>mennyi</a:t>
            </a:r>
            <a:r>
              <a:rPr lang="sk-SK" sz="2400" dirty="0" smtClean="0">
                <a:solidFill>
                  <a:schemeClr val="accent1"/>
                </a:solidFill>
              </a:rPr>
              <a:t>, </a:t>
            </a:r>
            <a:r>
              <a:rPr lang="sk-SK" sz="2400" dirty="0" err="1" smtClean="0">
                <a:solidFill>
                  <a:schemeClr val="accent1"/>
                </a:solidFill>
              </a:rPr>
              <a:t>hány</a:t>
            </a:r>
            <a:r>
              <a:rPr lang="sk-SK" sz="2400" dirty="0" smtClean="0">
                <a:solidFill>
                  <a:schemeClr val="accent1"/>
                </a:solidFill>
              </a:rPr>
              <a:t>)?</a:t>
            </a:r>
          </a:p>
          <a:p>
            <a:endParaRPr lang="sk-SK" sz="2400" dirty="0">
              <a:solidFill>
                <a:schemeClr val="tx1"/>
              </a:solidFill>
            </a:endParaRPr>
          </a:p>
          <a:p>
            <a:r>
              <a:rPr lang="sk-SK" sz="2400" dirty="0" smtClean="0">
                <a:solidFill>
                  <a:schemeClr val="tx1"/>
                </a:solidFill>
              </a:rPr>
              <a:t>Napríklad: jeden muž, dve mačky, desať kníh.</a:t>
            </a:r>
            <a:endParaRPr lang="sk-SK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387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Písanie základných čísloviek </a:t>
            </a:r>
            <a:br>
              <a:rPr lang="sk-SK" dirty="0" smtClean="0"/>
            </a:br>
            <a:r>
              <a:rPr lang="sk-SK" dirty="0" smtClean="0"/>
              <a:t>jeden – päť...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2400" b="1" dirty="0" smtClean="0">
                <a:solidFill>
                  <a:schemeClr val="accent5"/>
                </a:solidFill>
              </a:rPr>
              <a:t>Mužsky rod (ten)</a:t>
            </a:r>
          </a:p>
          <a:p>
            <a:pPr marL="0" indent="0" algn="ctr">
              <a:buNone/>
            </a:pPr>
            <a:r>
              <a:rPr lang="sk-SK" sz="2400" b="1" dirty="0">
                <a:solidFill>
                  <a:schemeClr val="tx1"/>
                </a:solidFill>
              </a:rPr>
              <a:t>j</a:t>
            </a:r>
            <a:r>
              <a:rPr lang="sk-SK" sz="2400" b="1" dirty="0" smtClean="0">
                <a:solidFill>
                  <a:schemeClr val="tx1"/>
                </a:solidFill>
              </a:rPr>
              <a:t>eden vojak, dva duby, traja, štyria chlapci, päť chlapov</a:t>
            </a:r>
          </a:p>
          <a:p>
            <a:pPr marL="0" indent="0" algn="ctr">
              <a:buNone/>
            </a:pPr>
            <a:r>
              <a:rPr lang="sk-SK" sz="2400" b="1" dirty="0" smtClean="0">
                <a:solidFill>
                  <a:schemeClr val="accent5"/>
                </a:solidFill>
              </a:rPr>
              <a:t>Ženský rod (tá)</a:t>
            </a:r>
          </a:p>
          <a:p>
            <a:pPr marL="0" indent="0" algn="ctr">
              <a:buNone/>
            </a:pPr>
            <a:r>
              <a:rPr lang="sk-SK" sz="2400" b="1" dirty="0">
                <a:solidFill>
                  <a:schemeClr val="tx1"/>
                </a:solidFill>
              </a:rPr>
              <a:t>j</a:t>
            </a:r>
            <a:r>
              <a:rPr lang="sk-SK" sz="2400" b="1" dirty="0" smtClean="0">
                <a:solidFill>
                  <a:schemeClr val="tx1"/>
                </a:solidFill>
              </a:rPr>
              <a:t>edna žena, dve učiteľky, tri, štyri knihy, päť žien</a:t>
            </a:r>
          </a:p>
          <a:p>
            <a:pPr marL="0" indent="0" algn="ctr">
              <a:buNone/>
            </a:pPr>
            <a:r>
              <a:rPr lang="sk-SK" sz="2400" b="1" dirty="0" smtClean="0">
                <a:solidFill>
                  <a:schemeClr val="accent5"/>
                </a:solidFill>
              </a:rPr>
              <a:t>Stredný rod (to)</a:t>
            </a:r>
          </a:p>
          <a:p>
            <a:pPr marL="0" indent="0" algn="ctr">
              <a:buNone/>
            </a:pPr>
            <a:r>
              <a:rPr lang="sk-SK" sz="2400" b="1" dirty="0">
                <a:solidFill>
                  <a:schemeClr val="tx1"/>
                </a:solidFill>
              </a:rPr>
              <a:t>j</a:t>
            </a:r>
            <a:r>
              <a:rPr lang="sk-SK" sz="2400" b="1" dirty="0" smtClean="0">
                <a:solidFill>
                  <a:schemeClr val="tx1"/>
                </a:solidFill>
              </a:rPr>
              <a:t>edno mesto, dve mestá, tri, </a:t>
            </a:r>
            <a:r>
              <a:rPr lang="sk-SK" sz="2400" b="1" dirty="0">
                <a:solidFill>
                  <a:schemeClr val="tx1"/>
                </a:solidFill>
              </a:rPr>
              <a:t>š</a:t>
            </a:r>
            <a:r>
              <a:rPr lang="sk-SK" sz="2400" b="1" dirty="0" smtClean="0">
                <a:solidFill>
                  <a:schemeClr val="tx1"/>
                </a:solidFill>
              </a:rPr>
              <a:t>tyri okná, päť miest</a:t>
            </a:r>
          </a:p>
          <a:p>
            <a:pPr marL="0" indent="0">
              <a:buNone/>
            </a:pPr>
            <a:endParaRPr lang="sk-SK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547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Radové </a:t>
            </a:r>
            <a:r>
              <a:rPr lang="sk-SK" dirty="0"/>
              <a:t>číslovky - </a:t>
            </a:r>
            <a:r>
              <a:rPr lang="sk-SK" dirty="0" err="1" smtClean="0"/>
              <a:t>Sorszámnevek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>
                <a:solidFill>
                  <a:schemeClr val="tx1"/>
                </a:solidFill>
              </a:rPr>
              <a:t>Radové číslovky označujú miesto v rade alebo v poradí.</a:t>
            </a:r>
          </a:p>
          <a:p>
            <a:r>
              <a:rPr lang="sk-SK" sz="2400" dirty="0" smtClean="0">
                <a:solidFill>
                  <a:schemeClr val="tx1"/>
                </a:solidFill>
              </a:rPr>
              <a:t>Napríklad: prvý, druhá, tretie...</a:t>
            </a:r>
          </a:p>
          <a:p>
            <a:r>
              <a:rPr lang="sk-SK" sz="2400" dirty="0" smtClean="0">
                <a:solidFill>
                  <a:schemeClr val="tx1"/>
                </a:solidFill>
              </a:rPr>
              <a:t>Pýtame sa otázkami: </a:t>
            </a:r>
            <a:r>
              <a:rPr lang="sk-SK" sz="2400" dirty="0" smtClean="0">
                <a:solidFill>
                  <a:schemeClr val="accent1"/>
                </a:solidFill>
              </a:rPr>
              <a:t>Koľký? Koľká? Koľké? (</a:t>
            </a:r>
            <a:r>
              <a:rPr lang="sk-SK" sz="2400" dirty="0" err="1" smtClean="0">
                <a:solidFill>
                  <a:schemeClr val="accent1"/>
                </a:solidFill>
              </a:rPr>
              <a:t>Hányadik</a:t>
            </a:r>
            <a:r>
              <a:rPr lang="sk-SK" sz="2400" dirty="0" smtClean="0">
                <a:solidFill>
                  <a:schemeClr val="accent1"/>
                </a:solidFill>
              </a:rPr>
              <a:t>?)</a:t>
            </a:r>
          </a:p>
          <a:p>
            <a:r>
              <a:rPr lang="sk-SK" sz="2400" dirty="0" smtClean="0">
                <a:solidFill>
                  <a:schemeClr val="tx1"/>
                </a:solidFill>
              </a:rPr>
              <a:t>Radové číslovky píšeme slovom alebo číslom. Za radovou číslovkou napísanou číslom píšeme bodku (1., 2.)</a:t>
            </a:r>
          </a:p>
          <a:p>
            <a:r>
              <a:rPr lang="sk-SK" sz="2400" dirty="0" smtClean="0">
                <a:solidFill>
                  <a:schemeClr val="tx1"/>
                </a:solidFill>
              </a:rPr>
              <a:t>Radové číslovky majú podstatnými menami rovnaký rod a číslo.</a:t>
            </a:r>
          </a:p>
          <a:p>
            <a:pPr marL="0" indent="0">
              <a:buNone/>
            </a:pPr>
            <a:r>
              <a:rPr lang="sk-SK" sz="2400" dirty="0" smtClean="0">
                <a:solidFill>
                  <a:schemeClr val="tx1"/>
                </a:solidFill>
              </a:rPr>
              <a:t> </a:t>
            </a:r>
            <a:endParaRPr lang="sk-SK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328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0755" y="546538"/>
            <a:ext cx="8596668" cy="1320800"/>
          </a:xfrm>
        </p:spPr>
        <p:txBody>
          <a:bodyPr/>
          <a:lstStyle/>
          <a:p>
            <a:pPr algn="ctr"/>
            <a:r>
              <a:rPr lang="sk-SK" dirty="0"/>
              <a:t>Písanie </a:t>
            </a:r>
            <a:r>
              <a:rPr lang="sk-SK" dirty="0" smtClean="0"/>
              <a:t>radových </a:t>
            </a:r>
            <a:r>
              <a:rPr lang="sk-SK" dirty="0"/>
              <a:t>čísloviek 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2400" b="1" dirty="0">
                <a:solidFill>
                  <a:schemeClr val="accent5"/>
                </a:solidFill>
              </a:rPr>
              <a:t>Mužsky rod  </a:t>
            </a:r>
            <a:r>
              <a:rPr lang="sk-SK" sz="2400" b="1" dirty="0" smtClean="0">
                <a:solidFill>
                  <a:schemeClr val="accent5"/>
                </a:solidFill>
              </a:rPr>
              <a:t>- Koľký?</a:t>
            </a:r>
            <a:endParaRPr lang="sk-SK" sz="2400" b="1" dirty="0">
              <a:solidFill>
                <a:schemeClr val="accent5"/>
              </a:solidFill>
            </a:endParaRPr>
          </a:p>
          <a:p>
            <a:pPr marL="0" indent="0" algn="ctr">
              <a:buNone/>
            </a:pPr>
            <a:r>
              <a:rPr lang="sk-SK" sz="2400" b="1" dirty="0">
                <a:solidFill>
                  <a:schemeClr val="tx1"/>
                </a:solidFill>
              </a:rPr>
              <a:t>p</a:t>
            </a:r>
            <a:r>
              <a:rPr lang="sk-SK" sz="2400" b="1" dirty="0" smtClean="0">
                <a:solidFill>
                  <a:schemeClr val="tx1"/>
                </a:solidFill>
              </a:rPr>
              <a:t>rvý deň, 1. deň, druhý mesiac, 2. mesiac</a:t>
            </a:r>
            <a:endParaRPr lang="sk-SK" sz="24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sk-SK" sz="2400" b="1" dirty="0">
                <a:solidFill>
                  <a:schemeClr val="accent5"/>
                </a:solidFill>
              </a:rPr>
              <a:t>Ženský rod </a:t>
            </a:r>
            <a:r>
              <a:rPr lang="sk-SK" sz="2400" b="1" dirty="0" smtClean="0">
                <a:solidFill>
                  <a:schemeClr val="accent5"/>
                </a:solidFill>
              </a:rPr>
              <a:t> - Koľká?</a:t>
            </a:r>
            <a:endParaRPr lang="sk-SK" sz="2400" b="1" dirty="0">
              <a:solidFill>
                <a:schemeClr val="accent5"/>
              </a:solidFill>
            </a:endParaRPr>
          </a:p>
          <a:p>
            <a:pPr marL="0" indent="0" algn="ctr">
              <a:buNone/>
            </a:pPr>
            <a:r>
              <a:rPr lang="sk-SK" sz="2400" b="1" dirty="0">
                <a:solidFill>
                  <a:schemeClr val="tx1"/>
                </a:solidFill>
              </a:rPr>
              <a:t>p</a:t>
            </a:r>
            <a:r>
              <a:rPr lang="sk-SK" sz="2400" b="1" dirty="0" smtClean="0">
                <a:solidFill>
                  <a:schemeClr val="tx1"/>
                </a:solidFill>
              </a:rPr>
              <a:t>rvá hodina, 1. hodina, siedma trieda, 7. trieda</a:t>
            </a:r>
            <a:endParaRPr lang="sk-SK" sz="24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sk-SK" sz="2400" b="1" dirty="0">
                <a:solidFill>
                  <a:schemeClr val="accent5"/>
                </a:solidFill>
              </a:rPr>
              <a:t>Stredný rod </a:t>
            </a:r>
            <a:r>
              <a:rPr lang="sk-SK" sz="2400" b="1" dirty="0" smtClean="0">
                <a:solidFill>
                  <a:schemeClr val="accent5"/>
                </a:solidFill>
              </a:rPr>
              <a:t>– Koľké?</a:t>
            </a:r>
            <a:endParaRPr lang="sk-SK" sz="2400" b="1" dirty="0">
              <a:solidFill>
                <a:schemeClr val="accent5"/>
              </a:solidFill>
            </a:endParaRPr>
          </a:p>
          <a:p>
            <a:pPr marL="0" indent="0" algn="ctr">
              <a:buNone/>
            </a:pPr>
            <a:r>
              <a:rPr lang="sk-SK" sz="2400" b="1" dirty="0" err="1">
                <a:solidFill>
                  <a:schemeClr val="tx1"/>
                </a:solidFill>
              </a:rPr>
              <a:t>t</a:t>
            </a:r>
            <a:r>
              <a:rPr lang="sk-SK" sz="2400" b="1" dirty="0" err="1" smtClean="0">
                <a:solidFill>
                  <a:schemeClr val="tx1"/>
                </a:solidFill>
              </a:rPr>
              <a:t>redie</a:t>
            </a:r>
            <a:r>
              <a:rPr lang="sk-SK" sz="2400" b="1" dirty="0" smtClean="0">
                <a:solidFill>
                  <a:schemeClr val="tx1"/>
                </a:solidFill>
              </a:rPr>
              <a:t> dieťa, 3. dieťa, desiate auto, 10. auto</a:t>
            </a:r>
            <a:endParaRPr lang="sk-SK" sz="2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xmlns="" val="130804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</TotalTime>
  <Words>237</Words>
  <Application>Microsoft Office PowerPoint</Application>
  <PresentationFormat>Vlastná</PresentationFormat>
  <Paragraphs>32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Fazeta</vt:lpstr>
      <vt:lpstr>Špeciálna základná škola s VJM, Hviezdoslavova 24, Rimavská Sobota </vt:lpstr>
      <vt:lpstr>Základné číslovky - Tőszámnevek</vt:lpstr>
      <vt:lpstr>Písanie základných čísloviek  jeden – päť...</vt:lpstr>
      <vt:lpstr>Radové číslovky - Sorszámnevek</vt:lpstr>
      <vt:lpstr>Písanie radových čísloviek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Špeciálna základná škola s VJM, Hviezdoslavova 24, Rimavská Sobota</dc:title>
  <dc:creator>skolka</dc:creator>
  <cp:lastModifiedBy>Admin</cp:lastModifiedBy>
  <cp:revision>5</cp:revision>
  <dcterms:created xsi:type="dcterms:W3CDTF">2020-05-26T10:23:17Z</dcterms:created>
  <dcterms:modified xsi:type="dcterms:W3CDTF">2020-05-27T18:45:54Z</dcterms:modified>
</cp:coreProperties>
</file>