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599" autoAdjust="0"/>
  </p:normalViewPr>
  <p:slideViewPr>
    <p:cSldViewPr>
      <p:cViewPr>
        <p:scale>
          <a:sx n="77" d="100"/>
          <a:sy n="77" d="100"/>
        </p:scale>
        <p:origin x="-86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sk-SK"/>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sk-SK"/>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sk-SK"/>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sk-SK"/>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sk-SK"/>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sk-SK"/>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sk-SK"/>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sk-SK"/>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sk-SK"/>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grpSp>
      <p:sp>
        <p:nvSpPr>
          <p:cNvPr id="11285"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128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7CC051DE-7059-4413-865C-46DF0FC14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DEF638B-6DDE-4C9D-A3B7-2027913610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7813"/>
            <a:ext cx="2057400" cy="5853112"/>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7813"/>
            <a:ext cx="6019800" cy="5853112"/>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CE3D6EF-3040-4D45-B074-9AAB64A9E0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3072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648200" y="1600200"/>
            <a:ext cx="4038600" cy="453072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15063C5-C61D-48D0-BD5A-7497C765D8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43BF30F-796A-40A4-8887-25CADA5ED2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AE75B3F-FB3C-46F1-B09B-4B854C95E0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42E76AE-1B11-4851-ACEA-86CDE12441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D4AA1160-45C2-40AE-BE6D-F914F63AEA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83802B6A-BCF5-4F19-B029-E48D6DADB4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7AF64ADE-1A8E-46F7-9446-60840E3F06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D1CE9206-6C47-4860-BAED-AA198DDC63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196CE09-9A5F-430F-9436-F6BB95A6D8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024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sk-SK"/>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sk-SK"/>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sk-SK"/>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sk-SK"/>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sk-SK"/>
            </a:p>
          </p:txBody>
        </p:sp>
        <p:sp>
          <p:nvSpPr>
            <p:cNvPr id="1025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sk-SK"/>
            </a:p>
          </p:txBody>
        </p:sp>
        <p:sp>
          <p:nvSpPr>
            <p:cNvPr id="1025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sk-SK"/>
            </a:p>
          </p:txBody>
        </p:sp>
        <p:sp>
          <p:nvSpPr>
            <p:cNvPr id="1025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sk-SK"/>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sk-SK"/>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sp>
          <p:nvSpPr>
            <p:cNvPr id="1025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sk-SK"/>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sk-SK"/>
            </a:p>
          </p:txBody>
        </p:sp>
      </p:grpSp>
      <p:sp>
        <p:nvSpPr>
          <p:cNvPr id="1026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6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026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026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656332A2-444E-4BF9-BAD2-D5359F572D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1"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ro/imgres?imgurl=http://www.drogorigo.hu/kepek/gyogynovenyek/citromfunagy9.jpg&amp;imgrefurl=http://www.drogorigo.hu/00citromfu.html&amp;h=600&amp;w=800&amp;sz=278&amp;hl=hu&amp;start=16&amp;tbnid=qCPjBfoTDhW-IM:&amp;tbnh=107&amp;tbnw=143&amp;prev=/images%3Fq%3Dcitromfu%26gbv%3D2%26hl%3Dhu" TargetMode="Externa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ro/imgres?imgurl=http://upload.wikimedia.org/wikipedia/commons/thumb/3/33/Basil_1511.jpg/240px-Basil_1511.jpg&amp;imgrefurl=http://hu.wikipedia.org/wiki/Bazsalikom&amp;h=329&amp;w=240&amp;sz=19&amp;hl=hu&amp;start=6&amp;tbnid=SUGYxx0miMFFYM:&amp;tbnh=119&amp;tbnw=87&amp;prev=/images%3Fq%3Dbazsalikom%26gbv%3D2%26hl%3Dhu%26sa%3DG" TargetMode="Externa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hu-HU" dirty="0" smtClean="0"/>
              <a:t/>
            </a:r>
            <a:br>
              <a:rPr lang="hu-HU" dirty="0" smtClean="0"/>
            </a:br>
            <a:r>
              <a:rPr lang="hu-HU" dirty="0"/>
              <a:t/>
            </a:r>
            <a:br>
              <a:rPr lang="hu-HU" dirty="0"/>
            </a:br>
            <a:r>
              <a:rPr lang="hu-HU" dirty="0" smtClean="0"/>
              <a:t>Praktická škola</a:t>
            </a:r>
            <a:r>
              <a:rPr lang="hu-HU" dirty="0" smtClean="0"/>
              <a:t/>
            </a:r>
            <a:br>
              <a:rPr lang="hu-HU" dirty="0" smtClean="0"/>
            </a:br>
            <a:r>
              <a:rPr lang="hu-HU" sz="3600" dirty="0" smtClean="0"/>
              <a:t>Növénytermesztés - </a:t>
            </a:r>
            <a:r>
              <a:rPr lang="hu-HU" sz="3200" dirty="0" err="1" smtClean="0"/>
              <a:t>Pestovateľské</a:t>
            </a:r>
            <a:r>
              <a:rPr lang="hu-HU" sz="3200" dirty="0" smtClean="0"/>
              <a:t> </a:t>
            </a:r>
            <a:r>
              <a:rPr lang="hu-HU" sz="3200" dirty="0" smtClean="0"/>
              <a:t>práce</a:t>
            </a:r>
            <a:br>
              <a:rPr lang="hu-HU" sz="3200" dirty="0" smtClean="0"/>
            </a:br>
            <a:r>
              <a:rPr lang="hu-HU" dirty="0" smtClean="0"/>
              <a:t>Gyógynövények</a:t>
            </a:r>
            <a:br>
              <a:rPr lang="hu-HU" dirty="0" smtClean="0"/>
            </a:br>
            <a:r>
              <a:rPr lang="hu-HU" dirty="0" smtClean="0"/>
              <a:t>2019/2020</a:t>
            </a:r>
            <a:endParaRPr lang="en-US" dirty="0" smtClean="0"/>
          </a:p>
        </p:txBody>
      </p:sp>
      <p:sp>
        <p:nvSpPr>
          <p:cNvPr id="3075" name="Obdélník 1"/>
          <p:cNvSpPr>
            <a:spLocks noChangeArrowheads="1"/>
          </p:cNvSpPr>
          <p:nvPr/>
        </p:nvSpPr>
        <p:spPr bwMode="auto">
          <a:xfrm>
            <a:off x="762000" y="381000"/>
            <a:ext cx="7848600" cy="1200150"/>
          </a:xfrm>
          <a:prstGeom prst="rect">
            <a:avLst/>
          </a:prstGeom>
          <a:noFill/>
          <a:ln w="9525">
            <a:noFill/>
            <a:miter lim="800000"/>
            <a:headEnd/>
            <a:tailEnd/>
          </a:ln>
        </p:spPr>
        <p:txBody>
          <a:bodyPr>
            <a:spAutoFit/>
          </a:bodyPr>
          <a:lstStyle/>
          <a:p>
            <a:pPr algn="ctr"/>
            <a:r>
              <a:rPr lang="hu-HU" sz="2400" b="1">
                <a:solidFill>
                  <a:srgbClr val="FFC000"/>
                </a:solidFill>
              </a:rPr>
              <a:t>Špeciálna základná škola s VJM, Hviezdoslavova 24, Rimavská Sobota</a:t>
            </a:r>
          </a:p>
          <a:p>
            <a:pPr algn="ctr"/>
            <a:r>
              <a:rPr lang="hu-HU" sz="2400" b="1">
                <a:solidFill>
                  <a:srgbClr val="FFC000"/>
                </a:solidFill>
              </a:rPr>
              <a:t>Magyar  Tannyelvű Speciális Alapiskola Rimaszombat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p:spPr>
        <p:txBody>
          <a:bodyPr/>
          <a:lstStyle/>
          <a:p>
            <a:pPr eaLnBrk="1" hangingPunct="1">
              <a:defRPr/>
            </a:pPr>
            <a:r>
              <a:rPr lang="en-US" smtClean="0"/>
              <a:t>BÚZAVIRÁG </a:t>
            </a:r>
          </a:p>
        </p:txBody>
      </p:sp>
      <p:sp>
        <p:nvSpPr>
          <p:cNvPr id="25605" name="Rectangle 5"/>
          <p:cNvSpPr>
            <a:spLocks noGrp="1" noChangeArrowheads="1"/>
          </p:cNvSpPr>
          <p:nvPr>
            <p:ph type="body" sz="half" idx="2"/>
          </p:nvPr>
        </p:nvSpPr>
        <p:spPr>
          <a:xfrm>
            <a:off x="4038600" y="1600200"/>
            <a:ext cx="4800600" cy="4530725"/>
          </a:xfrm>
        </p:spPr>
        <p:txBody>
          <a:bodyPr/>
          <a:lstStyle/>
          <a:p>
            <a:pPr eaLnBrk="1" hangingPunct="1">
              <a:lnSpc>
                <a:spcPct val="90000"/>
              </a:lnSpc>
              <a:defRPr/>
            </a:pPr>
            <a:r>
              <a:rPr lang="en-US" sz="2000" smtClean="0"/>
              <a:t>A tea</a:t>
            </a:r>
            <a:r>
              <a:rPr lang="hu-HU" sz="2000" smtClean="0"/>
              <a:t> </a:t>
            </a:r>
            <a:r>
              <a:rPr lang="en-US" sz="2000" smtClean="0"/>
              <a:t>hatásai</a:t>
            </a:r>
            <a:r>
              <a:rPr lang="en-US" sz="2400" smtClean="0"/>
              <a:t>: </a:t>
            </a:r>
            <a:r>
              <a:rPr lang="hu-HU" sz="2400" smtClean="0"/>
              <a:t> </a:t>
            </a:r>
            <a:r>
              <a:rPr lang="en-US" sz="2400" smtClean="0"/>
              <a:t>Gyulladáscsökkentő, étvágyjavító, görcsoldó, vizelethajtó.</a:t>
            </a:r>
          </a:p>
          <a:p>
            <a:pPr eaLnBrk="1" hangingPunct="1">
              <a:lnSpc>
                <a:spcPct val="90000"/>
              </a:lnSpc>
              <a:defRPr/>
            </a:pPr>
            <a:r>
              <a:rPr lang="en-US" sz="2400" smtClean="0"/>
              <a:t>Felhasználható:   Torokgyulladás, étvágytalanság, gyomorgörcs, enyhe hasmenés, gyulladásos betegségek, görcsös betegségek, vesegyengeség, vesebetegségek, Külsőleg szemgyulladás, kötőhártya gyulladás, bőrbetegségek, kelések esetén, valamint kozmetikai szerek alkotórésze lehet. </a:t>
            </a:r>
          </a:p>
        </p:txBody>
      </p:sp>
      <p:pic>
        <p:nvPicPr>
          <p:cNvPr id="12292" name="Picture 8" descr="buzavirag"/>
          <p:cNvPicPr>
            <a:picLocks noGrp="1" noChangeAspect="1" noChangeArrowheads="1"/>
          </p:cNvPicPr>
          <p:nvPr>
            <p:ph sz="half" idx="1"/>
          </p:nvPr>
        </p:nvPicPr>
        <p:blipFill>
          <a:blip r:embed="rId2"/>
          <a:srcRect/>
          <a:stretch>
            <a:fillRect/>
          </a:stretch>
        </p:blipFill>
        <p:spPr>
          <a:xfrm>
            <a:off x="533400" y="1600200"/>
            <a:ext cx="3429000" cy="2286000"/>
          </a:xfrm>
        </p:spPr>
      </p:pic>
      <p:sp>
        <p:nvSpPr>
          <p:cNvPr id="12293" name="AutoShape 9">
            <a:hlinkClick r:id="rId3" action="ppaction://hlinksldjump" highlightClick="1"/>
          </p:cNvPr>
          <p:cNvSpPr>
            <a:spLocks noChangeArrowheads="1"/>
          </p:cNvSpPr>
          <p:nvPr/>
        </p:nvSpPr>
        <p:spPr bwMode="auto">
          <a:xfrm>
            <a:off x="533400" y="61722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CICKAFARK </a:t>
            </a:r>
          </a:p>
        </p:txBody>
      </p:sp>
      <p:sp>
        <p:nvSpPr>
          <p:cNvPr id="27651" name="Rectangle 3"/>
          <p:cNvSpPr>
            <a:spLocks noGrp="1" noChangeArrowheads="1"/>
          </p:cNvSpPr>
          <p:nvPr>
            <p:ph type="body" idx="1"/>
          </p:nvPr>
        </p:nvSpPr>
        <p:spPr/>
        <p:txBody>
          <a:bodyPr/>
          <a:lstStyle/>
          <a:p>
            <a:pPr eaLnBrk="1" hangingPunct="1">
              <a:lnSpc>
                <a:spcPct val="80000"/>
              </a:lnSpc>
              <a:defRPr/>
            </a:pPr>
            <a:r>
              <a:rPr lang="en-US" sz="2000" b="1" smtClean="0"/>
              <a:t>Hasznos: </a:t>
            </a:r>
            <a:r>
              <a:rPr lang="en-US" sz="2000" smtClean="0"/>
              <a:t/>
            </a:r>
            <a:br>
              <a:rPr lang="en-US" sz="2000" smtClean="0"/>
            </a:br>
            <a:r>
              <a:rPr lang="en-US" sz="2000" smtClean="0"/>
              <a:t>- menstruációs ciklus normalizálásaára ( főleg fiatal lányok esetén) reggel éhgyomorra egy csészsze tea, tompítja a változó kori fáradtságérzetet, hőhullámokat belső nyugtalanságot, előnyős hatása van a női kismedencei szervekre, ülőfürdő ajánlott,  petefészek gyulladás,  fehér folyás, idős emberek, gyermekek ágybavizelésére</a:t>
            </a:r>
            <a:br>
              <a:rPr lang="en-US" sz="2000" smtClean="0"/>
            </a:br>
            <a:r>
              <a:rPr lang="en-US" sz="2000" smtClean="0"/>
              <a:t>- rákos megbetegedések esetén annyit kell inni belőle amennyit csak bírunk</a:t>
            </a:r>
          </a:p>
          <a:p>
            <a:pPr eaLnBrk="1" hangingPunct="1">
              <a:lnSpc>
                <a:spcPct val="80000"/>
              </a:lnSpc>
              <a:defRPr/>
            </a:pPr>
            <a:r>
              <a:rPr lang="en-US" sz="2000" smtClean="0"/>
              <a:t/>
            </a:r>
            <a:br>
              <a:rPr lang="en-US" sz="2000" smtClean="0"/>
            </a:br>
            <a:r>
              <a:rPr lang="en-US" sz="2000" smtClean="0"/>
              <a:t>- migrén és hozzá kapcsolódó tünetek teljesen megszüntethetők a tea renszeres fogyasztásával</a:t>
            </a:r>
            <a:br>
              <a:rPr lang="en-US" sz="2000" smtClean="0"/>
            </a:br>
            <a:r>
              <a:rPr lang="en-US" sz="2000" smtClean="0"/>
              <a:t>- csontvelő bántalom, csontszú, tüdővérzés, gyomorvérzés, gyomorégés, gyomornyomás</a:t>
            </a:r>
            <a:br>
              <a:rPr lang="en-US" sz="2000" smtClean="0"/>
            </a:br>
            <a:r>
              <a:rPr lang="en-US" sz="2000" smtClean="0"/>
              <a:t>- vérző aranyér</a:t>
            </a:r>
            <a:r>
              <a:rPr lang="hu-HU" sz="2000" smtClean="0"/>
              <a:t>re</a:t>
            </a:r>
            <a:r>
              <a:rPr lang="en-US" sz="2000" smtClean="0"/>
              <a:t> kenőcs</a:t>
            </a:r>
            <a:r>
              <a:rPr lang="hu-HU" sz="2000" smtClean="0"/>
              <a:t> formában használjuk</a:t>
            </a:r>
            <a:endParaRPr lang="en-US" sz="2000" smtClean="0"/>
          </a:p>
          <a:p>
            <a:pPr eaLnBrk="1" hangingPunct="1">
              <a:lnSpc>
                <a:spcPct val="80000"/>
              </a:lnSpc>
              <a:defRPr/>
            </a:pPr>
            <a:r>
              <a:rPr lang="en-US" sz="2000" smtClean="0"/>
              <a:t>- meghülés, hát és reumatikus fájdalom, jó hatású a gastrointestinális rendszer egészére, segíti a máj és a vese működését, megszünteti az étvágytalanságot, puffadást, segíti a bélbolyhok működését.</a:t>
            </a:r>
          </a:p>
        </p:txBody>
      </p:sp>
      <p:sp>
        <p:nvSpPr>
          <p:cNvPr id="13316" name="AutoShape 4">
            <a:hlinkClick r:id="rId2" action="ppaction://hlinksldjump" highlightClick="1"/>
          </p:cNvPr>
          <p:cNvSpPr>
            <a:spLocks noChangeArrowheads="1"/>
          </p:cNvSpPr>
          <p:nvPr/>
        </p:nvSpPr>
        <p:spPr bwMode="auto">
          <a:xfrm>
            <a:off x="533400" y="64008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Citromfű </a:t>
            </a:r>
          </a:p>
        </p:txBody>
      </p:sp>
      <p:sp>
        <p:nvSpPr>
          <p:cNvPr id="28676" name="Rectangle 4"/>
          <p:cNvSpPr>
            <a:spLocks noGrp="1" noChangeArrowheads="1"/>
          </p:cNvSpPr>
          <p:nvPr>
            <p:ph sz="half" idx="1"/>
          </p:nvPr>
        </p:nvSpPr>
        <p:spPr/>
        <p:txBody>
          <a:bodyPr/>
          <a:lstStyle/>
          <a:p>
            <a:pPr eaLnBrk="1" hangingPunct="1">
              <a:lnSpc>
                <a:spcPct val="80000"/>
              </a:lnSpc>
              <a:defRPr/>
            </a:pPr>
            <a:endParaRPr lang="hu-HU" sz="1400" smtClean="0"/>
          </a:p>
        </p:txBody>
      </p:sp>
      <p:sp>
        <p:nvSpPr>
          <p:cNvPr id="28677" name="Rectangle 5"/>
          <p:cNvSpPr>
            <a:spLocks noGrp="1" noChangeArrowheads="1"/>
          </p:cNvSpPr>
          <p:nvPr>
            <p:ph type="body" sz="half" idx="2"/>
          </p:nvPr>
        </p:nvSpPr>
        <p:spPr>
          <a:xfrm>
            <a:off x="4648200" y="1600200"/>
            <a:ext cx="4495800" cy="4530725"/>
          </a:xfrm>
        </p:spPr>
        <p:txBody>
          <a:bodyPr/>
          <a:lstStyle/>
          <a:p>
            <a:pPr eaLnBrk="1" hangingPunct="1">
              <a:lnSpc>
                <a:spcPct val="80000"/>
              </a:lnSpc>
              <a:defRPr/>
            </a:pPr>
            <a:r>
              <a:rPr lang="en-US" sz="1800" smtClean="0"/>
              <a:t>A friss növény citromillatú </a:t>
            </a:r>
            <a:endParaRPr lang="hu-HU" sz="1800" smtClean="0"/>
          </a:p>
          <a:p>
            <a:pPr eaLnBrk="1" hangingPunct="1">
              <a:lnSpc>
                <a:spcPct val="80000"/>
              </a:lnSpc>
              <a:defRPr/>
            </a:pPr>
            <a:r>
              <a:rPr lang="en-US" sz="1800" smtClean="0"/>
              <a:t>"A nyugalom gyógynövénye" </a:t>
            </a:r>
            <a:endParaRPr lang="hu-HU" sz="1800" smtClean="0"/>
          </a:p>
          <a:p>
            <a:pPr eaLnBrk="1" hangingPunct="1">
              <a:lnSpc>
                <a:spcPct val="80000"/>
              </a:lnSpc>
              <a:defRPr/>
            </a:pPr>
            <a:r>
              <a:rPr lang="en-US" sz="1800" smtClean="0"/>
              <a:t>Hatóanyagai nyugtató és vírusölő hatással rendelkeznek. Külsőleg a Herpes simplex helyi kezelésére alkalmas. A citromfűből vírusölő tulajdonsága miatt krémet is készítenek, mely jól alkalmazható ajakherpesz esetén. Ideg- és szívnyugtató, görcsoldó. Serkenti az emésztést, és gyakran alkalmazzák fejfájás, álmatlanság, alvászavarok esetén is. Enyhíti az idegességet, így idegerősítőként kiváló gyógynövény. Szerepe van a depresszió oldásában is. Gyomorrontás, gyomorsavtúltengés, hányinger, puffadások idején különösen jó citromfüvet alkalmazni. Ismeretes még izzasztó, szélhajtó, epeműködést serkentő hatása is. Az illóolaj reumás panaszok enyhítésére használható fürdőként és bedörzsölő szerként. </a:t>
            </a:r>
            <a:br>
              <a:rPr lang="en-US" sz="1800" smtClean="0"/>
            </a:br>
            <a:r>
              <a:rPr lang="en-US" sz="1800" smtClean="0"/>
              <a:t/>
            </a:r>
            <a:br>
              <a:rPr lang="en-US" sz="1800" smtClean="0"/>
            </a:br>
            <a:endParaRPr lang="en-US" sz="1800" smtClean="0"/>
          </a:p>
        </p:txBody>
      </p:sp>
      <p:pic>
        <p:nvPicPr>
          <p:cNvPr id="14341" name="Picture 7" descr="citromfunagy9">
            <a:hlinkClick r:id="rId2"/>
          </p:cNvPr>
          <p:cNvPicPr>
            <a:picLocks noChangeAspect="1" noChangeArrowheads="1"/>
          </p:cNvPicPr>
          <p:nvPr/>
        </p:nvPicPr>
        <p:blipFill>
          <a:blip r:embed="rId3"/>
          <a:srcRect/>
          <a:stretch>
            <a:fillRect/>
          </a:stretch>
        </p:blipFill>
        <p:spPr bwMode="auto">
          <a:xfrm>
            <a:off x="304800" y="1600200"/>
            <a:ext cx="4191000" cy="3135313"/>
          </a:xfrm>
          <a:prstGeom prst="rect">
            <a:avLst/>
          </a:prstGeom>
          <a:noFill/>
          <a:ln w="9525">
            <a:noFill/>
            <a:miter lim="800000"/>
            <a:headEnd/>
            <a:tailEnd/>
          </a:ln>
        </p:spPr>
      </p:pic>
      <p:sp>
        <p:nvSpPr>
          <p:cNvPr id="14342" name="AutoShape 8">
            <a:hlinkClick r:id="rId4" action="ppaction://hlinksldjump" highlightClick="1"/>
          </p:cNvPr>
          <p:cNvSpPr>
            <a:spLocks noChangeArrowheads="1"/>
          </p:cNvSpPr>
          <p:nvPr/>
        </p:nvSpPr>
        <p:spPr bwMode="auto">
          <a:xfrm>
            <a:off x="533400" y="6324600"/>
            <a:ext cx="9906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CSALÁN </a:t>
            </a:r>
          </a:p>
        </p:txBody>
      </p:sp>
      <p:sp>
        <p:nvSpPr>
          <p:cNvPr id="30725" name="Rectangle 5"/>
          <p:cNvSpPr>
            <a:spLocks noGrp="1" noChangeArrowheads="1"/>
          </p:cNvSpPr>
          <p:nvPr>
            <p:ph type="body" sz="half" idx="2"/>
          </p:nvPr>
        </p:nvSpPr>
        <p:spPr>
          <a:xfrm>
            <a:off x="4648200" y="1219200"/>
            <a:ext cx="4343400" cy="4530725"/>
          </a:xfrm>
        </p:spPr>
        <p:txBody>
          <a:bodyPr/>
          <a:lstStyle/>
          <a:p>
            <a:pPr eaLnBrk="1" hangingPunct="1">
              <a:lnSpc>
                <a:spcPct val="80000"/>
              </a:lnSpc>
              <a:defRPr/>
            </a:pPr>
            <a:r>
              <a:rPr lang="en-US" sz="1500" smtClean="0"/>
              <a:t>Hatása: Gyógyítja a bőrviszketést és a kiütéseket, Segíti a szénanátha gyógyítását, Megállítja a seb- és orrvérzést.</a:t>
            </a:r>
          </a:p>
          <a:p>
            <a:pPr eaLnBrk="1" hangingPunct="1">
              <a:lnSpc>
                <a:spcPct val="80000"/>
              </a:lnSpc>
              <a:defRPr/>
            </a:pPr>
            <a:r>
              <a:rPr lang="en-US" sz="1500" smtClean="0"/>
              <a:t>Hasznos Az egész növény hasznos a gyökerétől a virágjáig.</a:t>
            </a:r>
            <a:br>
              <a:rPr lang="en-US" sz="1500" smtClean="0"/>
            </a:br>
            <a:r>
              <a:rPr lang="en-US" sz="1500" smtClean="0"/>
              <a:t>- veseműkdést szabályoz, vesekő ellenes, hólyaghomok ellenes, hugyúti gyulladás, vizelet pangás, segíti a székletürítést, a veseműködéshez kapcsolódó ekcéma, fejfájás,</a:t>
            </a:r>
            <a:br>
              <a:rPr lang="en-US" sz="1500" smtClean="0"/>
            </a:br>
            <a:r>
              <a:rPr lang="en-US" sz="1500" smtClean="0"/>
              <a:t>- II. típusú diabetesben csökkenti a vércukor szintet</a:t>
            </a:r>
            <a:br>
              <a:rPr lang="en-US" sz="1500" smtClean="0"/>
            </a:br>
            <a:r>
              <a:rPr lang="en-US" sz="1500" smtClean="0"/>
              <a:t>- epebántalmak, májbántalmak, lép, gyomor, gyomorrák, nyombélfekély, chron colitis ulcerosa, vérszegénység, ödéma, légúti allergiában enyhíti a tüneteket, ellenállóbbá teszi az immunrendszert, enyhíti a köszvényt és a reumatikus panaszokat –&gt; fürdő</a:t>
            </a:r>
            <a:br>
              <a:rPr lang="en-US" sz="1500" smtClean="0"/>
            </a:br>
            <a:r>
              <a:rPr lang="en-US" sz="1500" smtClean="0"/>
              <a:t>-megszünteti a hajhullást, serkenti a haj növekedését, dúsulását, csillogó haj, korpamentes fejbőr rugalmas hajszál, láb érszűkülete esetén lábfürdő,görcsök esetén lemosás.  lábgombásodás –&gt; fürdő és tea</a:t>
            </a:r>
            <a:br>
              <a:rPr lang="en-US" sz="1500" smtClean="0"/>
            </a:br>
            <a:r>
              <a:rPr lang="en-US" sz="1500" smtClean="0"/>
              <a:t/>
            </a:r>
            <a:br>
              <a:rPr lang="en-US" sz="1500" smtClean="0"/>
            </a:br>
            <a:r>
              <a:rPr lang="en-US" sz="1500" smtClean="0"/>
              <a:t>Áztatott levével öntözve a növényeket eltünnek a kórokozók a kertünkből </a:t>
            </a:r>
          </a:p>
        </p:txBody>
      </p:sp>
      <p:pic>
        <p:nvPicPr>
          <p:cNvPr id="15364" name="Picture 6" descr="csalan"/>
          <p:cNvPicPr>
            <a:picLocks noGrp="1" noChangeAspect="1" noChangeArrowheads="1"/>
          </p:cNvPicPr>
          <p:nvPr>
            <p:ph sz="half" idx="1"/>
          </p:nvPr>
        </p:nvPicPr>
        <p:blipFill>
          <a:blip r:embed="rId2"/>
          <a:srcRect/>
          <a:stretch>
            <a:fillRect/>
          </a:stretch>
        </p:blipFill>
        <p:spPr>
          <a:xfrm>
            <a:off x="457200" y="2351088"/>
            <a:ext cx="4038600" cy="3028950"/>
          </a:xfrm>
        </p:spPr>
      </p:pic>
      <p:sp>
        <p:nvSpPr>
          <p:cNvPr id="15365" name="AutoShape 7">
            <a:hlinkClick r:id="rId3" action="ppaction://hlinksldjump" highlightClick="1"/>
          </p:cNvPr>
          <p:cNvSpPr>
            <a:spLocks noChangeArrowheads="1"/>
          </p:cNvSpPr>
          <p:nvPr/>
        </p:nvSpPr>
        <p:spPr bwMode="auto">
          <a:xfrm>
            <a:off x="381000" y="6248400"/>
            <a:ext cx="1066800" cy="6096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Csipkerózsa v. HECSERLI </a:t>
            </a:r>
          </a:p>
        </p:txBody>
      </p:sp>
      <p:sp>
        <p:nvSpPr>
          <p:cNvPr id="32773" name="Rectangle 5"/>
          <p:cNvSpPr>
            <a:spLocks noGrp="1" noChangeArrowheads="1"/>
          </p:cNvSpPr>
          <p:nvPr>
            <p:ph type="body" sz="half" idx="2"/>
          </p:nvPr>
        </p:nvSpPr>
        <p:spPr/>
        <p:txBody>
          <a:bodyPr/>
          <a:lstStyle/>
          <a:p>
            <a:pPr eaLnBrk="1" hangingPunct="1">
              <a:lnSpc>
                <a:spcPct val="90000"/>
              </a:lnSpc>
              <a:defRPr/>
            </a:pPr>
            <a:r>
              <a:rPr lang="en-US" sz="2000" smtClean="0"/>
              <a:t>"C-vitamin tartalma tízszer nagyobb a citroménál" </a:t>
            </a:r>
          </a:p>
          <a:p>
            <a:pPr eaLnBrk="1" hangingPunct="1">
              <a:lnSpc>
                <a:spcPct val="90000"/>
              </a:lnSpc>
              <a:defRPr/>
            </a:pPr>
            <a:r>
              <a:rPr lang="en-US" sz="2000" smtClean="0"/>
              <a:t>A bogyóból készített gyógytea influenzás időszakban, meghűléses megbetegedések idején rendszeresen fogyasztandó. Ismeretes gyógyhatása vese- és hólyagbántalmakra, bélhurut és hörghurut esetén. Emésztést javító hatása közismert, gyenge vizelethajtó tulajdonságú. A csipkebogyó készítmények jól használhatók erősítő, üdítő és élvezeti célokra is. </a:t>
            </a:r>
          </a:p>
        </p:txBody>
      </p:sp>
      <p:pic>
        <p:nvPicPr>
          <p:cNvPr id="16388" name="Picture 6" descr="csipkebogyohecserli"/>
          <p:cNvPicPr>
            <a:picLocks noGrp="1" noChangeAspect="1" noChangeArrowheads="1"/>
          </p:cNvPicPr>
          <p:nvPr>
            <p:ph sz="half" idx="1"/>
          </p:nvPr>
        </p:nvPicPr>
        <p:blipFill>
          <a:blip r:embed="rId2"/>
          <a:srcRect/>
          <a:stretch>
            <a:fillRect/>
          </a:stretch>
        </p:blipFill>
        <p:spPr>
          <a:xfrm>
            <a:off x="685800" y="1600200"/>
            <a:ext cx="3657600" cy="3657600"/>
          </a:xfrm>
        </p:spPr>
      </p:pic>
      <p:sp>
        <p:nvSpPr>
          <p:cNvPr id="16389" name="AutoShape 7">
            <a:hlinkClick r:id="rId3" action="ppaction://hlinksldjump" highlightClick="1"/>
          </p:cNvPr>
          <p:cNvSpPr>
            <a:spLocks noChangeArrowheads="1"/>
          </p:cNvSpPr>
          <p:nvPr/>
        </p:nvSpPr>
        <p:spPr bwMode="auto">
          <a:xfrm>
            <a:off x="457200" y="61722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Fehér árvacsalán </a:t>
            </a:r>
          </a:p>
        </p:txBody>
      </p:sp>
      <p:sp>
        <p:nvSpPr>
          <p:cNvPr id="34821" name="Rectangle 5"/>
          <p:cNvSpPr>
            <a:spLocks noGrp="1" noChangeArrowheads="1"/>
          </p:cNvSpPr>
          <p:nvPr>
            <p:ph type="body" sz="half" idx="2"/>
          </p:nvPr>
        </p:nvSpPr>
        <p:spPr/>
        <p:txBody>
          <a:bodyPr/>
          <a:lstStyle/>
          <a:p>
            <a:pPr eaLnBrk="1" hangingPunct="1">
              <a:lnSpc>
                <a:spcPct val="90000"/>
              </a:lnSpc>
              <a:defRPr/>
            </a:pPr>
            <a:r>
              <a:rPr lang="en-US" sz="2000" smtClean="0"/>
              <a:t>"Légcsőhurut, bélhurut elleni gyógynövény" </a:t>
            </a:r>
          </a:p>
          <a:p>
            <a:pPr eaLnBrk="1" hangingPunct="1">
              <a:lnSpc>
                <a:spcPct val="90000"/>
              </a:lnSpc>
              <a:defRPr/>
            </a:pPr>
            <a:r>
              <a:rPr lang="en-US" sz="2000" smtClean="0"/>
              <a:t>Bizonyítottan jó légúti megbetegedésekre, de alkalmazzák még a húgyutak hurutos megbetegedései, fertőzései esetén is. Gyomor- és bélpanaszok kezelésére is kiváló. Külsőleg bőrbetegségek, visszércsomók, aranyér, lábszárfekély kezelésére és a szájüreg, torok gyulladásainak mérséklésére használják.</a:t>
            </a:r>
            <a:br>
              <a:rPr lang="en-US" sz="2000" smtClean="0"/>
            </a:br>
            <a:r>
              <a:rPr lang="en-US" sz="2000" smtClean="0"/>
              <a:t/>
            </a:r>
            <a:br>
              <a:rPr lang="en-US" sz="2000" smtClean="0"/>
            </a:br>
            <a:endParaRPr lang="en-US" sz="2000" smtClean="0"/>
          </a:p>
        </p:txBody>
      </p:sp>
      <p:pic>
        <p:nvPicPr>
          <p:cNvPr id="17412" name="Picture 6" descr="feharvcsal2"/>
          <p:cNvPicPr>
            <a:picLocks noGrp="1" noChangeAspect="1" noChangeArrowheads="1"/>
          </p:cNvPicPr>
          <p:nvPr>
            <p:ph sz="half" idx="1"/>
          </p:nvPr>
        </p:nvPicPr>
        <p:blipFill>
          <a:blip r:embed="rId2"/>
          <a:srcRect/>
          <a:stretch>
            <a:fillRect/>
          </a:stretch>
        </p:blipFill>
        <p:spPr>
          <a:xfrm>
            <a:off x="609600" y="1524000"/>
            <a:ext cx="2909888" cy="4648200"/>
          </a:xfrm>
        </p:spPr>
      </p:pic>
      <p:sp>
        <p:nvSpPr>
          <p:cNvPr id="17413" name="AutoShape 7">
            <a:hlinkClick r:id="rId3" action="ppaction://hlinksldjump" highlightClick="1"/>
          </p:cNvPr>
          <p:cNvSpPr>
            <a:spLocks noChangeArrowheads="1"/>
          </p:cNvSpPr>
          <p:nvPr/>
        </p:nvSpPr>
        <p:spPr bwMode="auto">
          <a:xfrm>
            <a:off x="381000" y="64008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lang="en-US" smtClean="0"/>
              <a:t>FEKETE RIBISZKE </a:t>
            </a:r>
          </a:p>
        </p:txBody>
      </p:sp>
      <p:sp>
        <p:nvSpPr>
          <p:cNvPr id="36870" name="Rectangle 6"/>
          <p:cNvSpPr>
            <a:spLocks noGrp="1" noChangeArrowheads="1"/>
          </p:cNvSpPr>
          <p:nvPr>
            <p:ph type="body" sz="half" idx="2"/>
          </p:nvPr>
        </p:nvSpPr>
        <p:spPr/>
        <p:txBody>
          <a:bodyPr/>
          <a:lstStyle/>
          <a:p>
            <a:pPr eaLnBrk="1" hangingPunct="1">
              <a:lnSpc>
                <a:spcPct val="80000"/>
              </a:lnSpc>
              <a:defRPr/>
            </a:pPr>
            <a:r>
              <a:rPr lang="hu-HU" sz="2000" smtClean="0"/>
              <a:t>Az alacsonyvérnyomás ellenszere</a:t>
            </a:r>
          </a:p>
          <a:p>
            <a:pPr eaLnBrk="1" hangingPunct="1">
              <a:lnSpc>
                <a:spcPct val="80000"/>
              </a:lnSpc>
              <a:defRPr/>
            </a:pPr>
            <a:r>
              <a:rPr lang="en-US" sz="2000" smtClean="0"/>
              <a:t>A levélből készített tea vizelethajtó hatású, de fogyasztják magas vérnyomás, vesebaj esetén is. A népi gyógyászatban régen alkalmazták reumás és köszvényes panaszokra. A fekete ribiszke magjának zsíros olaja gazdag gamma-linolénsavban, melynek a neurodermatitisz kezelésében egyre nagyobb jelentőséget tulajdonítanak.</a:t>
            </a:r>
            <a:br>
              <a:rPr lang="en-US" sz="2000" smtClean="0"/>
            </a:br>
            <a:r>
              <a:rPr lang="en-US" sz="2000" smtClean="0"/>
              <a:t/>
            </a:r>
            <a:br>
              <a:rPr lang="en-US" sz="2000" smtClean="0"/>
            </a:br>
            <a:r>
              <a:rPr lang="en-US" sz="2000" smtClean="0"/>
              <a:t>Haszn</a:t>
            </a:r>
            <a:r>
              <a:rPr lang="hu-HU" sz="2000" smtClean="0"/>
              <a:t>áljuk, mint: </a:t>
            </a:r>
            <a:r>
              <a:rPr lang="en-US" sz="2000" smtClean="0"/>
              <a:t/>
            </a:r>
            <a:br>
              <a:rPr lang="en-US" sz="2000" smtClean="0"/>
            </a:br>
            <a:r>
              <a:rPr lang="en-US" sz="2000" smtClean="0"/>
              <a:t>Ribiszke bor, Ribiszke lekvár, Ribiszke szörp, </a:t>
            </a:r>
          </a:p>
        </p:txBody>
      </p:sp>
      <p:pic>
        <p:nvPicPr>
          <p:cNvPr id="18436" name="Picture 7" descr="feketeribizli"/>
          <p:cNvPicPr>
            <a:picLocks noGrp="1" noChangeAspect="1" noChangeArrowheads="1"/>
          </p:cNvPicPr>
          <p:nvPr>
            <p:ph sz="half" idx="1"/>
          </p:nvPr>
        </p:nvPicPr>
        <p:blipFill>
          <a:blip r:embed="rId2"/>
          <a:srcRect/>
          <a:stretch>
            <a:fillRect/>
          </a:stretch>
        </p:blipFill>
        <p:spPr>
          <a:xfrm>
            <a:off x="457200" y="1524000"/>
            <a:ext cx="3765550" cy="3765550"/>
          </a:xfrm>
        </p:spPr>
      </p:pic>
      <p:sp>
        <p:nvSpPr>
          <p:cNvPr id="18437" name="AutoShape 8">
            <a:hlinkClick r:id="rId3" action="ppaction://hlinksldjump" highlightClick="1"/>
          </p:cNvPr>
          <p:cNvSpPr>
            <a:spLocks noChangeArrowheads="1"/>
          </p:cNvSpPr>
          <p:nvPr/>
        </p:nvSpPr>
        <p:spPr bwMode="auto">
          <a:xfrm>
            <a:off x="304800" y="62484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FODORMENTA</a:t>
            </a:r>
          </a:p>
        </p:txBody>
      </p:sp>
      <p:sp>
        <p:nvSpPr>
          <p:cNvPr id="38917" name="Rectangle 5"/>
          <p:cNvSpPr>
            <a:spLocks noGrp="1" noChangeArrowheads="1"/>
          </p:cNvSpPr>
          <p:nvPr>
            <p:ph type="body" sz="half" idx="2"/>
          </p:nvPr>
        </p:nvSpPr>
        <p:spPr/>
        <p:txBody>
          <a:bodyPr/>
          <a:lstStyle/>
          <a:p>
            <a:pPr eaLnBrk="1" hangingPunct="1">
              <a:defRPr/>
            </a:pPr>
            <a:r>
              <a:rPr lang="en-US" sz="2400" smtClean="0"/>
              <a:t>Hatóanyagainak köszönhetően jó szélhajtó, görcsoldó és emésztésjavító hatású (epetermelést fokozó), de gyomorerősítőként is elfogadott. Illóolaját megfázás esetén inhalálásra használják. Meghűlés esetén köhögéscsillapító hatású. </a:t>
            </a:r>
            <a:br>
              <a:rPr lang="en-US" sz="2400" smtClean="0"/>
            </a:br>
            <a:r>
              <a:rPr lang="en-US" sz="2400" smtClean="0"/>
              <a:t/>
            </a:r>
            <a:br>
              <a:rPr lang="en-US" sz="2400" smtClean="0"/>
            </a:br>
            <a:endParaRPr lang="en-US" sz="2400" smtClean="0"/>
          </a:p>
        </p:txBody>
      </p:sp>
      <p:pic>
        <p:nvPicPr>
          <p:cNvPr id="19460" name="Picture 6" descr="fodormenta"/>
          <p:cNvPicPr>
            <a:picLocks noGrp="1" noChangeAspect="1" noChangeArrowheads="1"/>
          </p:cNvPicPr>
          <p:nvPr>
            <p:ph sz="half" idx="1"/>
          </p:nvPr>
        </p:nvPicPr>
        <p:blipFill>
          <a:blip r:embed="rId2"/>
          <a:srcRect/>
          <a:stretch>
            <a:fillRect/>
          </a:stretch>
        </p:blipFill>
        <p:spPr>
          <a:xfrm>
            <a:off x="609600" y="1600200"/>
            <a:ext cx="3217863" cy="4419600"/>
          </a:xfrm>
        </p:spPr>
      </p:pic>
      <p:sp>
        <p:nvSpPr>
          <p:cNvPr id="19461" name="AutoShape 7">
            <a:hlinkClick r:id="rId3" action="ppaction://hlinksldjump" highlightClick="1"/>
          </p:cNvPr>
          <p:cNvSpPr>
            <a:spLocks noChangeArrowheads="1"/>
          </p:cNvSpPr>
          <p:nvPr/>
        </p:nvSpPr>
        <p:spPr bwMode="auto">
          <a:xfrm>
            <a:off x="457200" y="6324600"/>
            <a:ext cx="10668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FOKHAGYMA </a:t>
            </a:r>
          </a:p>
        </p:txBody>
      </p:sp>
      <p:sp>
        <p:nvSpPr>
          <p:cNvPr id="40965" name="Rectangle 5"/>
          <p:cNvSpPr>
            <a:spLocks noGrp="1" noChangeArrowheads="1"/>
          </p:cNvSpPr>
          <p:nvPr>
            <p:ph type="body" sz="half" idx="2"/>
          </p:nvPr>
        </p:nvSpPr>
        <p:spPr>
          <a:xfrm>
            <a:off x="4114800" y="1600200"/>
            <a:ext cx="4495800" cy="4530725"/>
          </a:xfrm>
        </p:spPr>
        <p:txBody>
          <a:bodyPr/>
          <a:lstStyle/>
          <a:p>
            <a:pPr eaLnBrk="1" hangingPunct="1">
              <a:lnSpc>
                <a:spcPct val="90000"/>
              </a:lnSpc>
              <a:defRPr/>
            </a:pPr>
            <a:r>
              <a:rPr lang="en-US" sz="2400" smtClean="0"/>
              <a:t>Igen hatékony a keringési zavarok elleni kezelésben. Klinikailag igazolták jótékony hatását az érelmeszesedés elleni küzdelemben. Ezenkívül jelentős vérnyomáscsökkentő tulajdonsággal rendelkezik, valamint elősegíti az emésztést, enyhíti a náthát, segít lekűzdeni az influenzát és a hörghurutot, illetve koleszterinszint csökkentő hatását is megfigyelték. </a:t>
            </a:r>
          </a:p>
        </p:txBody>
      </p:sp>
      <p:pic>
        <p:nvPicPr>
          <p:cNvPr id="20484" name="Picture 6" descr="fokhagyma"/>
          <p:cNvPicPr>
            <a:picLocks noGrp="1" noChangeAspect="1" noChangeArrowheads="1"/>
          </p:cNvPicPr>
          <p:nvPr>
            <p:ph sz="half" idx="1"/>
          </p:nvPr>
        </p:nvPicPr>
        <p:blipFill>
          <a:blip r:embed="rId2"/>
          <a:srcRect/>
          <a:stretch>
            <a:fillRect/>
          </a:stretch>
        </p:blipFill>
        <p:spPr>
          <a:xfrm>
            <a:off x="685800" y="1600200"/>
            <a:ext cx="3035300" cy="3733800"/>
          </a:xfrm>
        </p:spPr>
      </p:pic>
      <p:sp>
        <p:nvSpPr>
          <p:cNvPr id="20485" name="AutoShape 7">
            <a:hlinkClick r:id="rId3" action="ppaction://hlinksldjump" highlightClick="1"/>
          </p:cNvPr>
          <p:cNvSpPr>
            <a:spLocks noChangeArrowheads="1"/>
          </p:cNvSpPr>
          <p:nvPr/>
        </p:nvSpPr>
        <p:spPr bwMode="auto">
          <a:xfrm>
            <a:off x="381000" y="6324600"/>
            <a:ext cx="10668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GYERMEKLÁNCFŰ</a:t>
            </a:r>
          </a:p>
        </p:txBody>
      </p:sp>
      <p:sp>
        <p:nvSpPr>
          <p:cNvPr id="43013" name="Rectangle 5"/>
          <p:cNvSpPr>
            <a:spLocks noGrp="1" noChangeArrowheads="1"/>
          </p:cNvSpPr>
          <p:nvPr>
            <p:ph type="body" sz="half" idx="2"/>
          </p:nvPr>
        </p:nvSpPr>
        <p:spPr/>
        <p:txBody>
          <a:bodyPr/>
          <a:lstStyle/>
          <a:p>
            <a:pPr eaLnBrk="1" hangingPunct="1">
              <a:lnSpc>
                <a:spcPct val="90000"/>
              </a:lnSpc>
              <a:defRPr/>
            </a:pPr>
            <a:r>
              <a:rPr lang="en-US" sz="2000" smtClean="0"/>
              <a:t>Fokozza az epe- és a vizelet elválasztást, de mint a természetes gyógymódok kutatói írják, ihatod forrázatát gyomorhurut, savtúltengés és májbajok esetén is. Nagyon fontos, hogy káliumot is tartalmaz és a vizeletürítés és nátrium eltávolítás nem jár káliumveszteséggel, ami egyébként nagy gondot okoz a vizelethajtók alkalmazásakor. </a:t>
            </a:r>
            <a:endParaRPr lang="hu-HU" sz="2000" smtClean="0"/>
          </a:p>
          <a:p>
            <a:pPr eaLnBrk="1" hangingPunct="1">
              <a:lnSpc>
                <a:spcPct val="90000"/>
              </a:lnSpc>
              <a:defRPr/>
            </a:pPr>
            <a:r>
              <a:rPr lang="hu-HU" sz="2000" smtClean="0"/>
              <a:t>Leveleit, magas C vitamin tartalmuk miatt, gyakran alkalmazzák salátákba.</a:t>
            </a:r>
            <a:endParaRPr lang="en-US" sz="2000" smtClean="0"/>
          </a:p>
        </p:txBody>
      </p:sp>
      <p:pic>
        <p:nvPicPr>
          <p:cNvPr id="21508" name="Picture 6" descr="gyermeklancfu"/>
          <p:cNvPicPr>
            <a:picLocks noGrp="1" noChangeAspect="1" noChangeArrowheads="1"/>
          </p:cNvPicPr>
          <p:nvPr>
            <p:ph sz="half" idx="1"/>
          </p:nvPr>
        </p:nvPicPr>
        <p:blipFill>
          <a:blip r:embed="rId2"/>
          <a:srcRect/>
          <a:stretch>
            <a:fillRect/>
          </a:stretch>
        </p:blipFill>
        <p:spPr>
          <a:xfrm>
            <a:off x="304800" y="1752600"/>
            <a:ext cx="4038600" cy="2819400"/>
          </a:xfrm>
        </p:spPr>
      </p:pic>
      <p:sp>
        <p:nvSpPr>
          <p:cNvPr id="21509" name="AutoShape 7">
            <a:hlinkClick r:id="rId3" action="ppaction://hlinksldjump" highlightClick="1"/>
          </p:cNvPr>
          <p:cNvSpPr>
            <a:spLocks noChangeArrowheads="1"/>
          </p:cNvSpPr>
          <p:nvPr/>
        </p:nvSpPr>
        <p:spPr bwMode="auto">
          <a:xfrm>
            <a:off x="457200" y="6324600"/>
            <a:ext cx="11430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defRPr/>
            </a:pPr>
            <a:r>
              <a:rPr lang="hu-HU" smtClean="0"/>
              <a:t>Tartalomjegyzék</a:t>
            </a:r>
            <a:endParaRPr lang="en-US" smtClean="0"/>
          </a:p>
        </p:txBody>
      </p:sp>
      <p:sp>
        <p:nvSpPr>
          <p:cNvPr id="76803" name="Rectangle 3"/>
          <p:cNvSpPr>
            <a:spLocks noGrp="1" noChangeArrowheads="1"/>
          </p:cNvSpPr>
          <p:nvPr>
            <p:ph type="body" sz="half" idx="1"/>
          </p:nvPr>
        </p:nvSpPr>
        <p:spPr>
          <a:xfrm>
            <a:off x="457200" y="1600200"/>
            <a:ext cx="4038600" cy="4648200"/>
          </a:xfrm>
        </p:spPr>
        <p:txBody>
          <a:bodyPr/>
          <a:lstStyle/>
          <a:p>
            <a:pPr eaLnBrk="1" hangingPunct="1">
              <a:lnSpc>
                <a:spcPct val="80000"/>
              </a:lnSpc>
              <a:defRPr/>
            </a:pPr>
            <a:r>
              <a:rPr lang="hu-HU" sz="1600" smtClean="0">
                <a:hlinkClick r:id="rId2" action="ppaction://hlinksldjump"/>
              </a:rPr>
              <a:t>Áfonya v. FEKETE KOKOJZA</a:t>
            </a:r>
            <a:endParaRPr lang="hu-HU" sz="1600" smtClean="0"/>
          </a:p>
          <a:p>
            <a:pPr eaLnBrk="1" hangingPunct="1">
              <a:lnSpc>
                <a:spcPct val="80000"/>
              </a:lnSpc>
              <a:defRPr/>
            </a:pPr>
            <a:r>
              <a:rPr lang="hu-HU" sz="1600" smtClean="0">
                <a:hlinkClick r:id="rId3" action="ppaction://hlinksldjump"/>
              </a:rPr>
              <a:t>BABHÉLY </a:t>
            </a:r>
            <a:endParaRPr lang="hu-HU" sz="1600" smtClean="0"/>
          </a:p>
          <a:p>
            <a:pPr eaLnBrk="1" hangingPunct="1">
              <a:lnSpc>
                <a:spcPct val="80000"/>
              </a:lnSpc>
              <a:defRPr/>
            </a:pPr>
            <a:r>
              <a:rPr lang="hu-HU" sz="1600" smtClean="0">
                <a:hlinkClick r:id="rId4" action="ppaction://hlinksldjump"/>
              </a:rPr>
              <a:t>BAZSALIKOM</a:t>
            </a:r>
            <a:endParaRPr lang="hu-HU" sz="1600" smtClean="0"/>
          </a:p>
          <a:p>
            <a:pPr eaLnBrk="1" hangingPunct="1">
              <a:lnSpc>
                <a:spcPct val="80000"/>
              </a:lnSpc>
              <a:defRPr/>
            </a:pPr>
            <a:r>
              <a:rPr lang="hu-HU" sz="1600" smtClean="0">
                <a:hlinkClick r:id="rId5" action="ppaction://hlinksldjump"/>
              </a:rPr>
              <a:t>BODZA</a:t>
            </a:r>
            <a:endParaRPr lang="hu-HU" sz="1600" smtClean="0"/>
          </a:p>
          <a:p>
            <a:pPr eaLnBrk="1" hangingPunct="1">
              <a:lnSpc>
                <a:spcPct val="80000"/>
              </a:lnSpc>
              <a:defRPr/>
            </a:pPr>
            <a:r>
              <a:rPr lang="hu-HU" sz="1600" smtClean="0">
                <a:hlinkClick r:id="rId6" action="ppaction://hlinksldjump"/>
              </a:rPr>
              <a:t>BOJTORJÁN</a:t>
            </a:r>
            <a:endParaRPr lang="hu-HU" sz="1600" smtClean="0"/>
          </a:p>
          <a:p>
            <a:pPr eaLnBrk="1" hangingPunct="1">
              <a:lnSpc>
                <a:spcPct val="80000"/>
              </a:lnSpc>
              <a:defRPr/>
            </a:pPr>
            <a:r>
              <a:rPr lang="hu-HU" sz="1600" smtClean="0">
                <a:hlinkClick r:id="rId7" action="ppaction://hlinksldjump"/>
              </a:rPr>
              <a:t>BORÓKABOGYÓ </a:t>
            </a:r>
            <a:endParaRPr lang="hu-HU" sz="1600" smtClean="0"/>
          </a:p>
          <a:p>
            <a:pPr eaLnBrk="1" hangingPunct="1">
              <a:lnSpc>
                <a:spcPct val="80000"/>
              </a:lnSpc>
              <a:defRPr/>
            </a:pPr>
            <a:r>
              <a:rPr lang="hu-HU" sz="1600" smtClean="0">
                <a:hlinkClick r:id="rId8" action="ppaction://hlinksldjump"/>
              </a:rPr>
              <a:t>BORSMENTA </a:t>
            </a:r>
            <a:endParaRPr lang="hu-HU" sz="1600" smtClean="0"/>
          </a:p>
          <a:p>
            <a:pPr eaLnBrk="1" hangingPunct="1">
              <a:lnSpc>
                <a:spcPct val="80000"/>
              </a:lnSpc>
              <a:defRPr/>
            </a:pPr>
            <a:r>
              <a:rPr lang="hu-HU" sz="1600" smtClean="0">
                <a:hlinkClick r:id="rId9" action="ppaction://hlinksldjump"/>
              </a:rPr>
              <a:t>BÚZAVIRÁG </a:t>
            </a:r>
            <a:endParaRPr lang="hu-HU" sz="1600" smtClean="0"/>
          </a:p>
          <a:p>
            <a:pPr eaLnBrk="1" hangingPunct="1">
              <a:lnSpc>
                <a:spcPct val="80000"/>
              </a:lnSpc>
              <a:defRPr/>
            </a:pPr>
            <a:r>
              <a:rPr lang="hu-HU" sz="1600" smtClean="0">
                <a:hlinkClick r:id="rId10" action="ppaction://hlinksldjump"/>
              </a:rPr>
              <a:t>CICKAFARK </a:t>
            </a:r>
            <a:endParaRPr lang="hu-HU" sz="1600" smtClean="0"/>
          </a:p>
          <a:p>
            <a:pPr eaLnBrk="1" hangingPunct="1">
              <a:lnSpc>
                <a:spcPct val="80000"/>
              </a:lnSpc>
              <a:defRPr/>
            </a:pPr>
            <a:r>
              <a:rPr lang="hu-HU" sz="1600" smtClean="0">
                <a:hlinkClick r:id="rId11" action="ppaction://hlinksldjump"/>
              </a:rPr>
              <a:t>CITROMFŰ</a:t>
            </a:r>
            <a:endParaRPr lang="hu-HU" sz="1600" smtClean="0"/>
          </a:p>
          <a:p>
            <a:pPr eaLnBrk="1" hangingPunct="1">
              <a:lnSpc>
                <a:spcPct val="80000"/>
              </a:lnSpc>
              <a:defRPr/>
            </a:pPr>
            <a:r>
              <a:rPr lang="hu-HU" sz="1600" smtClean="0">
                <a:hlinkClick r:id="rId12" action="ppaction://hlinksldjump"/>
              </a:rPr>
              <a:t>CSALÁN </a:t>
            </a:r>
            <a:endParaRPr lang="hu-HU" sz="1600" smtClean="0"/>
          </a:p>
          <a:p>
            <a:pPr eaLnBrk="1" hangingPunct="1">
              <a:lnSpc>
                <a:spcPct val="80000"/>
              </a:lnSpc>
              <a:defRPr/>
            </a:pPr>
            <a:r>
              <a:rPr lang="hu-HU" sz="1600" smtClean="0">
                <a:hlinkClick r:id="rId13" action="ppaction://hlinksldjump"/>
              </a:rPr>
              <a:t>Csipkerózsa v. HECSERLI </a:t>
            </a:r>
            <a:endParaRPr lang="hu-HU" sz="1600" smtClean="0"/>
          </a:p>
          <a:p>
            <a:pPr eaLnBrk="1" hangingPunct="1">
              <a:lnSpc>
                <a:spcPct val="80000"/>
              </a:lnSpc>
              <a:defRPr/>
            </a:pPr>
            <a:r>
              <a:rPr lang="hu-HU" sz="1600" smtClean="0">
                <a:hlinkClick r:id="rId14" action="ppaction://hlinksldjump"/>
              </a:rPr>
              <a:t>FEHÉR ÁRVACSALÁN</a:t>
            </a:r>
            <a:endParaRPr lang="hu-HU" sz="1600" smtClean="0"/>
          </a:p>
          <a:p>
            <a:pPr eaLnBrk="1" hangingPunct="1">
              <a:lnSpc>
                <a:spcPct val="80000"/>
              </a:lnSpc>
              <a:defRPr/>
            </a:pPr>
            <a:r>
              <a:rPr lang="hu-HU" sz="1600" smtClean="0">
                <a:hlinkClick r:id="rId15" action="ppaction://hlinksldjump"/>
              </a:rPr>
              <a:t>FEKETE RIBISZKE </a:t>
            </a:r>
            <a:endParaRPr lang="hu-HU" sz="1600" smtClean="0"/>
          </a:p>
          <a:p>
            <a:pPr eaLnBrk="1" hangingPunct="1">
              <a:lnSpc>
                <a:spcPct val="80000"/>
              </a:lnSpc>
              <a:defRPr/>
            </a:pPr>
            <a:r>
              <a:rPr lang="hu-HU" sz="1600" smtClean="0">
                <a:hlinkClick r:id="rId16" action="ppaction://hlinksldjump"/>
              </a:rPr>
              <a:t>FODORMENTA</a:t>
            </a:r>
            <a:endParaRPr lang="hu-HU" sz="1600" smtClean="0"/>
          </a:p>
          <a:p>
            <a:pPr eaLnBrk="1" hangingPunct="1">
              <a:lnSpc>
                <a:spcPct val="80000"/>
              </a:lnSpc>
              <a:defRPr/>
            </a:pPr>
            <a:r>
              <a:rPr lang="hu-HU" sz="1600" smtClean="0">
                <a:hlinkClick r:id="rId17" action="ppaction://hlinksldjump"/>
              </a:rPr>
              <a:t>FOKHAGYMA </a:t>
            </a:r>
            <a:endParaRPr lang="hu-HU" sz="1600" smtClean="0"/>
          </a:p>
        </p:txBody>
      </p:sp>
      <p:sp>
        <p:nvSpPr>
          <p:cNvPr id="76805" name="Rectangle 5"/>
          <p:cNvSpPr>
            <a:spLocks noGrp="1" noChangeArrowheads="1"/>
          </p:cNvSpPr>
          <p:nvPr>
            <p:ph type="body" sz="half" idx="2"/>
          </p:nvPr>
        </p:nvSpPr>
        <p:spPr/>
        <p:txBody>
          <a:bodyPr/>
          <a:lstStyle/>
          <a:p>
            <a:pPr eaLnBrk="1" hangingPunct="1">
              <a:lnSpc>
                <a:spcPct val="80000"/>
              </a:lnSpc>
              <a:defRPr/>
            </a:pPr>
            <a:r>
              <a:rPr lang="hu-HU" sz="1600" smtClean="0">
                <a:hlinkClick r:id="rId18" action="ppaction://hlinksldjump"/>
              </a:rPr>
              <a:t>GYERMEKLÁNCFŰ</a:t>
            </a:r>
            <a:endParaRPr lang="hu-HU" sz="1600" smtClean="0"/>
          </a:p>
          <a:p>
            <a:pPr eaLnBrk="1" hangingPunct="1">
              <a:lnSpc>
                <a:spcPct val="80000"/>
              </a:lnSpc>
              <a:defRPr/>
            </a:pPr>
            <a:r>
              <a:rPr lang="hu-HU" sz="1600" smtClean="0">
                <a:hlinkClick r:id="rId19" action="ppaction://hlinksldjump"/>
              </a:rPr>
              <a:t>GYÖNGYVIRÁG </a:t>
            </a:r>
            <a:endParaRPr lang="hu-HU" sz="1600" smtClean="0"/>
          </a:p>
          <a:p>
            <a:pPr eaLnBrk="1" hangingPunct="1">
              <a:lnSpc>
                <a:spcPct val="80000"/>
              </a:lnSpc>
              <a:defRPr/>
            </a:pPr>
            <a:r>
              <a:rPr lang="hu-HU" sz="1600" smtClean="0">
                <a:hlinkClick r:id="rId20" action="ppaction://hlinksldjump"/>
              </a:rPr>
              <a:t>HÁRSFA </a:t>
            </a:r>
            <a:endParaRPr lang="hu-HU" sz="1600" smtClean="0"/>
          </a:p>
          <a:p>
            <a:pPr eaLnBrk="1" hangingPunct="1">
              <a:lnSpc>
                <a:spcPct val="80000"/>
              </a:lnSpc>
              <a:defRPr/>
            </a:pPr>
            <a:r>
              <a:rPr lang="hu-HU" sz="1600" smtClean="0">
                <a:hlinkClick r:id="rId21" action="ppaction://hlinksldjump"/>
              </a:rPr>
              <a:t>KANKALIN </a:t>
            </a:r>
            <a:endParaRPr lang="hu-HU" sz="1600" smtClean="0"/>
          </a:p>
          <a:p>
            <a:pPr eaLnBrk="1" hangingPunct="1">
              <a:lnSpc>
                <a:spcPct val="80000"/>
              </a:lnSpc>
              <a:defRPr/>
            </a:pPr>
            <a:r>
              <a:rPr lang="hu-HU" sz="1600" smtClean="0">
                <a:hlinkClick r:id="rId22" action="ppaction://hlinksldjump"/>
              </a:rPr>
              <a:t>KAMILLA </a:t>
            </a:r>
            <a:endParaRPr lang="hu-HU" sz="1600" smtClean="0"/>
          </a:p>
          <a:p>
            <a:pPr eaLnBrk="1" hangingPunct="1">
              <a:lnSpc>
                <a:spcPct val="80000"/>
              </a:lnSpc>
              <a:defRPr/>
            </a:pPr>
            <a:r>
              <a:rPr lang="hu-HU" sz="1600" smtClean="0">
                <a:hlinkClick r:id="rId23" action="ppaction://hlinksldjump"/>
              </a:rPr>
              <a:t>KÖMÉNY</a:t>
            </a:r>
            <a:endParaRPr lang="hu-HU" sz="1600" smtClean="0"/>
          </a:p>
          <a:p>
            <a:pPr eaLnBrk="1" hangingPunct="1">
              <a:lnSpc>
                <a:spcPct val="80000"/>
              </a:lnSpc>
              <a:defRPr/>
            </a:pPr>
            <a:r>
              <a:rPr lang="hu-HU" sz="1600" smtClean="0">
                <a:hlinkClick r:id="rId24" action="ppaction://hlinksldjump"/>
              </a:rPr>
              <a:t>LEOSTYÁN</a:t>
            </a:r>
            <a:endParaRPr lang="hu-HU" sz="1600" smtClean="0"/>
          </a:p>
          <a:p>
            <a:pPr eaLnBrk="1" hangingPunct="1">
              <a:lnSpc>
                <a:spcPct val="80000"/>
              </a:lnSpc>
              <a:defRPr/>
            </a:pPr>
            <a:r>
              <a:rPr lang="hu-HU" sz="1600" smtClean="0">
                <a:hlinkClick r:id="rId25" action="ppaction://hlinksldjump"/>
              </a:rPr>
              <a:t>LUCFENYŐ v. CSENCSÓ </a:t>
            </a:r>
            <a:endParaRPr lang="hu-HU" sz="1600" smtClean="0"/>
          </a:p>
          <a:p>
            <a:pPr eaLnBrk="1" hangingPunct="1">
              <a:lnSpc>
                <a:spcPct val="80000"/>
              </a:lnSpc>
              <a:defRPr/>
            </a:pPr>
            <a:r>
              <a:rPr lang="hu-HU" sz="1600" smtClean="0">
                <a:hlinkClick r:id="rId26" action="ppaction://hlinksldjump"/>
              </a:rPr>
              <a:t>MÁLNA</a:t>
            </a:r>
            <a:endParaRPr lang="hu-HU" sz="1600" smtClean="0"/>
          </a:p>
          <a:p>
            <a:pPr eaLnBrk="1" hangingPunct="1">
              <a:lnSpc>
                <a:spcPct val="80000"/>
              </a:lnSpc>
              <a:defRPr/>
            </a:pPr>
            <a:r>
              <a:rPr lang="hu-HU" sz="1600" smtClean="0">
                <a:hlinkClick r:id="rId27" action="ppaction://hlinksldjump"/>
              </a:rPr>
              <a:t>MOGYORÓ</a:t>
            </a:r>
            <a:endParaRPr lang="hu-HU" sz="1600" smtClean="0"/>
          </a:p>
          <a:p>
            <a:pPr eaLnBrk="1" hangingPunct="1">
              <a:lnSpc>
                <a:spcPct val="80000"/>
              </a:lnSpc>
              <a:defRPr/>
            </a:pPr>
            <a:r>
              <a:rPr lang="hu-HU" sz="1600" smtClean="0">
                <a:hlinkClick r:id="rId28" action="ppaction://hlinksldjump"/>
              </a:rPr>
              <a:t>ORBÁNCFŰ (VÉRFŰ)</a:t>
            </a:r>
            <a:endParaRPr lang="hu-HU" sz="1600" smtClean="0"/>
          </a:p>
          <a:p>
            <a:pPr eaLnBrk="1" hangingPunct="1">
              <a:lnSpc>
                <a:spcPct val="80000"/>
              </a:lnSpc>
              <a:defRPr/>
            </a:pPr>
            <a:r>
              <a:rPr lang="hu-HU" sz="1600" smtClean="0">
                <a:hlinkClick r:id="rId29" action="ppaction://hlinksldjump"/>
              </a:rPr>
              <a:t>PÁSZTORTÁSKA </a:t>
            </a:r>
            <a:endParaRPr lang="hu-HU" sz="1600" smtClean="0"/>
          </a:p>
          <a:p>
            <a:pPr eaLnBrk="1" hangingPunct="1">
              <a:lnSpc>
                <a:spcPct val="80000"/>
              </a:lnSpc>
              <a:defRPr/>
            </a:pPr>
            <a:r>
              <a:rPr lang="hu-HU" sz="1600" smtClean="0">
                <a:hlinkClick r:id="rId30" action="ppaction://hlinksldjump"/>
              </a:rPr>
              <a:t>SZAMÓCA v. Erdei eper </a:t>
            </a:r>
            <a:endParaRPr lang="hu-HU" sz="1600" smtClean="0"/>
          </a:p>
          <a:p>
            <a:pPr eaLnBrk="1" hangingPunct="1">
              <a:lnSpc>
                <a:spcPct val="80000"/>
              </a:lnSpc>
              <a:defRPr/>
            </a:pPr>
            <a:r>
              <a:rPr lang="hu-HU" sz="1600" smtClean="0">
                <a:hlinkClick r:id="rId31" action="ppaction://hlinksldjump"/>
              </a:rPr>
              <a:t>TŐZEGÁFONYA v. PIROS KOKOJZA</a:t>
            </a:r>
            <a:endParaRPr lang="hu-HU" sz="1600" smtClean="0"/>
          </a:p>
          <a:p>
            <a:pPr eaLnBrk="1" hangingPunct="1">
              <a:lnSpc>
                <a:spcPct val="80000"/>
              </a:lnSpc>
              <a:defRPr/>
            </a:pPr>
            <a:r>
              <a:rPr lang="hu-HU" sz="1600" smtClean="0">
                <a:hlinkClick r:id="rId32" action="ppaction://hlinksldjump"/>
              </a:rPr>
              <a:t>ÚTIFŰ </a:t>
            </a:r>
            <a:endParaRPr lang="hu-HU" sz="1600" smtClean="0"/>
          </a:p>
          <a:p>
            <a:pPr eaLnBrk="1" hangingPunct="1">
              <a:lnSpc>
                <a:spcPct val="80000"/>
              </a:lnSpc>
              <a:defRPr/>
            </a:pPr>
            <a:r>
              <a:rPr lang="hu-HU" sz="1600" smtClean="0">
                <a:hlinkClick r:id="rId33" action="ppaction://hlinksldjump"/>
              </a:rPr>
              <a:t>VADGESZTENYE </a:t>
            </a:r>
            <a:endParaRPr lang="hu-HU" sz="1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GYÖNGYVIRÁG </a:t>
            </a:r>
          </a:p>
        </p:txBody>
      </p:sp>
      <p:sp>
        <p:nvSpPr>
          <p:cNvPr id="45061" name="Rectangle 5"/>
          <p:cNvSpPr>
            <a:spLocks noGrp="1" noChangeArrowheads="1"/>
          </p:cNvSpPr>
          <p:nvPr>
            <p:ph type="body" sz="half" idx="2"/>
          </p:nvPr>
        </p:nvSpPr>
        <p:spPr/>
        <p:txBody>
          <a:bodyPr/>
          <a:lstStyle/>
          <a:p>
            <a:pPr eaLnBrk="1" hangingPunct="1">
              <a:defRPr/>
            </a:pPr>
            <a:r>
              <a:rPr lang="en-US" sz="2800" smtClean="0"/>
              <a:t>Gyógyhatása: </a:t>
            </a:r>
            <a:r>
              <a:rPr lang="en-US" sz="2800" b="1" smtClean="0"/>
              <a:t>szívgyengeség, szívidegesség, koszorúérbántalmak, epilepszia ellen, vérnyomáscsökkentõ. </a:t>
            </a:r>
            <a:r>
              <a:rPr lang="en-US" sz="2800" smtClean="0"/>
              <a:t/>
            </a:r>
            <a:br>
              <a:rPr lang="en-US" sz="2800" smtClean="0"/>
            </a:br>
            <a:r>
              <a:rPr lang="en-US" sz="2800" smtClean="0"/>
              <a:t/>
            </a:r>
            <a:br>
              <a:rPr lang="en-US" sz="2800" smtClean="0"/>
            </a:br>
            <a:endParaRPr lang="en-US" sz="2800" smtClean="0"/>
          </a:p>
        </p:txBody>
      </p:sp>
      <p:pic>
        <p:nvPicPr>
          <p:cNvPr id="22532" name="Picture 6" descr="gyongyvirag"/>
          <p:cNvPicPr>
            <a:picLocks noChangeAspect="1" noChangeArrowheads="1"/>
          </p:cNvPicPr>
          <p:nvPr>
            <p:ph sz="half" idx="1"/>
          </p:nvPr>
        </p:nvPicPr>
        <p:blipFill>
          <a:blip r:embed="rId2"/>
          <a:srcRect/>
          <a:stretch>
            <a:fillRect/>
          </a:stretch>
        </p:blipFill>
        <p:spPr>
          <a:xfrm>
            <a:off x="609600" y="1600200"/>
            <a:ext cx="3581400" cy="3581400"/>
          </a:xfrm>
          <a:noFill/>
        </p:spPr>
      </p:pic>
      <p:sp>
        <p:nvSpPr>
          <p:cNvPr id="22533" name="AutoShape 7">
            <a:hlinkClick r:id="rId3" action="ppaction://hlinksldjump" highlightClick="1"/>
          </p:cNvPr>
          <p:cNvSpPr>
            <a:spLocks noChangeArrowheads="1"/>
          </p:cNvSpPr>
          <p:nvPr/>
        </p:nvSpPr>
        <p:spPr bwMode="auto">
          <a:xfrm>
            <a:off x="609600" y="6248400"/>
            <a:ext cx="9144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HÁRSFA </a:t>
            </a:r>
          </a:p>
        </p:txBody>
      </p:sp>
      <p:sp>
        <p:nvSpPr>
          <p:cNvPr id="47109" name="Rectangle 5"/>
          <p:cNvSpPr>
            <a:spLocks noGrp="1" noChangeArrowheads="1"/>
          </p:cNvSpPr>
          <p:nvPr>
            <p:ph type="body" sz="half" idx="2"/>
          </p:nvPr>
        </p:nvSpPr>
        <p:spPr/>
        <p:txBody>
          <a:bodyPr/>
          <a:lstStyle/>
          <a:p>
            <a:pPr eaLnBrk="1" hangingPunct="1">
              <a:defRPr/>
            </a:pPr>
            <a:r>
              <a:rPr lang="en-US" sz="2800" smtClean="0"/>
              <a:t>A virágjából főzött tea </a:t>
            </a:r>
            <a:r>
              <a:rPr lang="hu-HU" sz="2800" smtClean="0"/>
              <a:t>szíverősítő, </a:t>
            </a:r>
            <a:r>
              <a:rPr lang="en-US" sz="2800" smtClean="0"/>
              <a:t>gyomorbántalmak ellenszere, de jó a spanyolnátha, a reuma, a köszvény ellen is. </a:t>
            </a:r>
            <a:endParaRPr lang="hu-HU" sz="2800" smtClean="0"/>
          </a:p>
          <a:p>
            <a:pPr eaLnBrk="1" hangingPunct="1">
              <a:defRPr/>
            </a:pPr>
            <a:r>
              <a:rPr lang="en-US" sz="2800" smtClean="0"/>
              <a:t>Szárított levelei, porrá törve, alkalmasak fogtisztításra. </a:t>
            </a:r>
          </a:p>
        </p:txBody>
      </p:sp>
      <p:pic>
        <p:nvPicPr>
          <p:cNvPr id="23556" name="Picture 8" descr="harsfa500"/>
          <p:cNvPicPr>
            <a:picLocks noGrp="1" noChangeAspect="1" noChangeArrowheads="1"/>
          </p:cNvPicPr>
          <p:nvPr>
            <p:ph sz="half" idx="1"/>
          </p:nvPr>
        </p:nvPicPr>
        <p:blipFill>
          <a:blip r:embed="rId2"/>
          <a:srcRect/>
          <a:stretch>
            <a:fillRect/>
          </a:stretch>
        </p:blipFill>
        <p:spPr>
          <a:xfrm>
            <a:off x="457200" y="2516188"/>
            <a:ext cx="4038600" cy="2698750"/>
          </a:xfrm>
        </p:spPr>
      </p:pic>
      <p:sp>
        <p:nvSpPr>
          <p:cNvPr id="23557" name="AutoShape 9">
            <a:hlinkClick r:id="rId3" action="ppaction://hlinksldjump" highlightClick="1"/>
          </p:cNvPr>
          <p:cNvSpPr>
            <a:spLocks noChangeArrowheads="1"/>
          </p:cNvSpPr>
          <p:nvPr/>
        </p:nvSpPr>
        <p:spPr bwMode="auto">
          <a:xfrm>
            <a:off x="304800" y="6324600"/>
            <a:ext cx="10668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KANKALIN </a:t>
            </a:r>
          </a:p>
        </p:txBody>
      </p:sp>
      <p:sp>
        <p:nvSpPr>
          <p:cNvPr id="49157" name="Rectangle 5"/>
          <p:cNvSpPr>
            <a:spLocks noGrp="1" noChangeArrowheads="1"/>
          </p:cNvSpPr>
          <p:nvPr>
            <p:ph type="body" sz="half" idx="2"/>
          </p:nvPr>
        </p:nvSpPr>
        <p:spPr/>
        <p:txBody>
          <a:bodyPr/>
          <a:lstStyle/>
          <a:p>
            <a:pPr eaLnBrk="1" hangingPunct="1">
              <a:defRPr/>
            </a:pPr>
            <a:r>
              <a:rPr lang="en-US" sz="2800" smtClean="0"/>
              <a:t>Gyógyhatása: </a:t>
            </a:r>
            <a:endParaRPr lang="hu-HU" sz="2800" smtClean="0"/>
          </a:p>
          <a:p>
            <a:pPr eaLnBrk="1" hangingPunct="1">
              <a:buFont typeface="Wingdings" pitchFamily="2" charset="2"/>
              <a:buNone/>
              <a:defRPr/>
            </a:pPr>
            <a:r>
              <a:rPr lang="hu-HU" sz="2800" b="1" smtClean="0"/>
              <a:t>    </a:t>
            </a:r>
            <a:r>
              <a:rPr lang="en-US" sz="2800" b="1" smtClean="0"/>
              <a:t>köhögés ellen, </a:t>
            </a:r>
            <a:endParaRPr lang="hu-HU" sz="2800" b="1" smtClean="0"/>
          </a:p>
          <a:p>
            <a:pPr eaLnBrk="1" hangingPunct="1">
              <a:buFont typeface="Wingdings" pitchFamily="2" charset="2"/>
              <a:buNone/>
              <a:defRPr/>
            </a:pPr>
            <a:r>
              <a:rPr lang="hu-HU" sz="2800" b="1" smtClean="0"/>
              <a:t>    </a:t>
            </a:r>
            <a:r>
              <a:rPr lang="en-US" sz="2800" b="1" smtClean="0"/>
              <a:t>köptetõ, </a:t>
            </a:r>
            <a:endParaRPr lang="hu-HU" sz="2800" b="1" smtClean="0"/>
          </a:p>
          <a:p>
            <a:pPr eaLnBrk="1" hangingPunct="1">
              <a:buFont typeface="Wingdings" pitchFamily="2" charset="2"/>
              <a:buNone/>
              <a:defRPr/>
            </a:pPr>
            <a:r>
              <a:rPr lang="hu-HU" sz="2800" b="1" smtClean="0"/>
              <a:t>    </a:t>
            </a:r>
            <a:r>
              <a:rPr lang="en-US" sz="2800" b="1" smtClean="0"/>
              <a:t>hurutoldó. </a:t>
            </a:r>
            <a:r>
              <a:rPr lang="en-US" sz="2800" smtClean="0"/>
              <a:t/>
            </a:r>
            <a:br>
              <a:rPr lang="en-US" sz="2800" smtClean="0"/>
            </a:br>
            <a:r>
              <a:rPr lang="en-US" sz="2800" smtClean="0"/>
              <a:t/>
            </a:r>
            <a:br>
              <a:rPr lang="en-US" sz="2800" smtClean="0"/>
            </a:br>
            <a:endParaRPr lang="en-US" sz="2800" smtClean="0"/>
          </a:p>
        </p:txBody>
      </p:sp>
      <p:pic>
        <p:nvPicPr>
          <p:cNvPr id="24580" name="Picture 6" descr="kankalin"/>
          <p:cNvPicPr>
            <a:picLocks noChangeAspect="1" noChangeArrowheads="1"/>
          </p:cNvPicPr>
          <p:nvPr>
            <p:ph sz="half" idx="1"/>
          </p:nvPr>
        </p:nvPicPr>
        <p:blipFill>
          <a:blip r:embed="rId2"/>
          <a:srcRect/>
          <a:stretch>
            <a:fillRect/>
          </a:stretch>
        </p:blipFill>
        <p:spPr>
          <a:xfrm>
            <a:off x="533400" y="1600200"/>
            <a:ext cx="3505200" cy="3505200"/>
          </a:xfrm>
          <a:noFill/>
        </p:spPr>
      </p:pic>
      <p:sp>
        <p:nvSpPr>
          <p:cNvPr id="24581" name="AutoShape 7">
            <a:hlinkClick r:id="rId3" action="ppaction://hlinksldjump" highlightClick="1"/>
          </p:cNvPr>
          <p:cNvSpPr>
            <a:spLocks noChangeArrowheads="1"/>
          </p:cNvSpPr>
          <p:nvPr/>
        </p:nvSpPr>
        <p:spPr bwMode="auto">
          <a:xfrm>
            <a:off x="457200" y="6248400"/>
            <a:ext cx="9906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KAMILLA </a:t>
            </a:r>
          </a:p>
        </p:txBody>
      </p:sp>
      <p:sp>
        <p:nvSpPr>
          <p:cNvPr id="51205" name="Rectangle 5"/>
          <p:cNvSpPr>
            <a:spLocks noGrp="1" noChangeArrowheads="1"/>
          </p:cNvSpPr>
          <p:nvPr>
            <p:ph type="body" sz="half" idx="2"/>
          </p:nvPr>
        </p:nvSpPr>
        <p:spPr/>
        <p:txBody>
          <a:bodyPr/>
          <a:lstStyle/>
          <a:p>
            <a:pPr eaLnBrk="1" hangingPunct="1">
              <a:lnSpc>
                <a:spcPct val="80000"/>
              </a:lnSpc>
              <a:defRPr/>
            </a:pPr>
            <a:r>
              <a:rPr lang="en-US" sz="2000" smtClean="0"/>
              <a:t>Enyhíti a bőr fájdalmát és az ekcémát, Csillapítja az idegfeszültséget és az ingerlékenységet, Nyugtatja a feszült, fájó izmokat. </a:t>
            </a:r>
            <a:endParaRPr lang="hu-HU" sz="2000" smtClean="0"/>
          </a:p>
          <a:p>
            <a:pPr eaLnBrk="1" hangingPunct="1">
              <a:lnSpc>
                <a:spcPct val="80000"/>
              </a:lnSpc>
              <a:defRPr/>
            </a:pPr>
            <a:r>
              <a:rPr lang="en-US" sz="2000" smtClean="0"/>
              <a:t>Különösen a csecsemők püffedtségénél ajánlatos. </a:t>
            </a:r>
            <a:endParaRPr lang="hu-HU" sz="2000" smtClean="0"/>
          </a:p>
          <a:p>
            <a:pPr eaLnBrk="1" hangingPunct="1">
              <a:lnSpc>
                <a:spcPct val="80000"/>
              </a:lnSpc>
              <a:defRPr/>
            </a:pPr>
            <a:r>
              <a:rPr lang="en-US" sz="2000" smtClean="0"/>
              <a:t>De jó hajápolásra, a szem kötőhártya gyulladása esetén pedig borogatásra. Gyulladáseloszlató hatása miatt szájöblítő szerként használatos, kiváló baktériumölő hatása miatt pedig egyre tágasabb teret nyer alkalmazása a sebészetben is és a kozmetikában.</a:t>
            </a:r>
          </a:p>
        </p:txBody>
      </p:sp>
      <p:pic>
        <p:nvPicPr>
          <p:cNvPr id="25604" name="Picture 6" descr="kamilla"/>
          <p:cNvPicPr>
            <a:picLocks noGrp="1" noChangeAspect="1" noChangeArrowheads="1"/>
          </p:cNvPicPr>
          <p:nvPr>
            <p:ph sz="half" idx="1"/>
          </p:nvPr>
        </p:nvPicPr>
        <p:blipFill>
          <a:blip r:embed="rId2"/>
          <a:srcRect/>
          <a:stretch>
            <a:fillRect/>
          </a:stretch>
        </p:blipFill>
        <p:spPr>
          <a:xfrm>
            <a:off x="685800" y="1600200"/>
            <a:ext cx="3295650" cy="2576513"/>
          </a:xfrm>
        </p:spPr>
      </p:pic>
      <p:sp>
        <p:nvSpPr>
          <p:cNvPr id="25605" name="AutoShape 7">
            <a:hlinkClick r:id="rId3" action="ppaction://hlinksldjump" highlightClick="1"/>
          </p:cNvPr>
          <p:cNvSpPr>
            <a:spLocks noChangeArrowheads="1"/>
          </p:cNvSpPr>
          <p:nvPr/>
        </p:nvSpPr>
        <p:spPr bwMode="auto">
          <a:xfrm>
            <a:off x="457200" y="6324600"/>
            <a:ext cx="9906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defRPr/>
            </a:pPr>
            <a:r>
              <a:rPr lang="hu-HU" smtClean="0"/>
              <a:t>KÖMÉNY</a:t>
            </a:r>
            <a:endParaRPr lang="en-US" smtClean="0"/>
          </a:p>
        </p:txBody>
      </p:sp>
      <p:sp>
        <p:nvSpPr>
          <p:cNvPr id="53254" name="Rectangle 6"/>
          <p:cNvSpPr>
            <a:spLocks noGrp="1" noChangeArrowheads="1"/>
          </p:cNvSpPr>
          <p:nvPr>
            <p:ph type="body" sz="half" idx="2"/>
          </p:nvPr>
        </p:nvSpPr>
        <p:spPr/>
        <p:txBody>
          <a:bodyPr/>
          <a:lstStyle/>
          <a:p>
            <a:pPr eaLnBrk="1" hangingPunct="1">
              <a:lnSpc>
                <a:spcPct val="90000"/>
              </a:lnSpc>
              <a:defRPr/>
            </a:pPr>
            <a:r>
              <a:rPr lang="hu-HU" sz="2400" smtClean="0"/>
              <a:t>K</a:t>
            </a:r>
            <a:r>
              <a:rPr lang="en-US" sz="2400" smtClean="0"/>
              <a:t>özismerten jó szélhajtó, görcsoldó és emésztést serkentő gyógynövény. A szoptatós anyukák tejkiválasztást serkentő hatásáért fogyasztják. A </a:t>
            </a:r>
            <a:r>
              <a:rPr lang="hu-HU" sz="2400" smtClean="0"/>
              <a:t>kömény</a:t>
            </a:r>
            <a:r>
              <a:rPr lang="en-US" sz="2400" smtClean="0"/>
              <a:t> epekiválasztást elősegítő és nyákoldó hatású teakeverékek markáns alkotórésze, jó köptető. Bizonyítottan enyhíti a köhögést is.</a:t>
            </a:r>
            <a:br>
              <a:rPr lang="en-US" sz="2400" smtClean="0"/>
            </a:br>
            <a:endParaRPr lang="en-US" sz="2400" smtClean="0"/>
          </a:p>
        </p:txBody>
      </p:sp>
      <p:pic>
        <p:nvPicPr>
          <p:cNvPr id="26628" name="Picture 7" descr="komeny1"/>
          <p:cNvPicPr>
            <a:picLocks noGrp="1" noChangeAspect="1" noChangeArrowheads="1"/>
          </p:cNvPicPr>
          <p:nvPr>
            <p:ph sz="half" idx="1"/>
          </p:nvPr>
        </p:nvPicPr>
        <p:blipFill>
          <a:blip r:embed="rId2"/>
          <a:srcRect/>
          <a:stretch>
            <a:fillRect/>
          </a:stretch>
        </p:blipFill>
        <p:spPr>
          <a:xfrm>
            <a:off x="914400" y="1295400"/>
            <a:ext cx="3352800" cy="2532063"/>
          </a:xfrm>
        </p:spPr>
      </p:pic>
      <p:pic>
        <p:nvPicPr>
          <p:cNvPr id="26629" name="Picture 8" descr="komeny2"/>
          <p:cNvPicPr>
            <a:picLocks noChangeAspect="1" noChangeArrowheads="1"/>
          </p:cNvPicPr>
          <p:nvPr/>
        </p:nvPicPr>
        <p:blipFill>
          <a:blip r:embed="rId3"/>
          <a:srcRect/>
          <a:stretch>
            <a:fillRect/>
          </a:stretch>
        </p:blipFill>
        <p:spPr bwMode="auto">
          <a:xfrm>
            <a:off x="914400" y="3886200"/>
            <a:ext cx="3352800" cy="2481263"/>
          </a:xfrm>
          <a:prstGeom prst="rect">
            <a:avLst/>
          </a:prstGeom>
          <a:noFill/>
          <a:ln w="9525">
            <a:noFill/>
            <a:miter lim="800000"/>
            <a:headEnd/>
            <a:tailEnd/>
          </a:ln>
        </p:spPr>
      </p:pic>
      <p:sp>
        <p:nvSpPr>
          <p:cNvPr id="26630" name="AutoShape 9">
            <a:hlinkClick r:id="rId4" action="ppaction://hlinksldjump" highlightClick="1"/>
          </p:cNvPr>
          <p:cNvSpPr>
            <a:spLocks noChangeArrowheads="1"/>
          </p:cNvSpPr>
          <p:nvPr/>
        </p:nvSpPr>
        <p:spPr bwMode="auto">
          <a:xfrm>
            <a:off x="304800" y="6400800"/>
            <a:ext cx="9144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hu-HU" smtClean="0"/>
              <a:t>LEOSTYÁN</a:t>
            </a:r>
            <a:endParaRPr lang="en-US" smtClean="0"/>
          </a:p>
        </p:txBody>
      </p:sp>
      <p:sp>
        <p:nvSpPr>
          <p:cNvPr id="55301" name="Rectangle 5"/>
          <p:cNvSpPr>
            <a:spLocks noGrp="1" noChangeArrowheads="1"/>
          </p:cNvSpPr>
          <p:nvPr>
            <p:ph type="body" sz="half" idx="2"/>
          </p:nvPr>
        </p:nvSpPr>
        <p:spPr/>
        <p:txBody>
          <a:bodyPr/>
          <a:lstStyle/>
          <a:p>
            <a:pPr eaLnBrk="1" hangingPunct="1">
              <a:lnSpc>
                <a:spcPct val="90000"/>
              </a:lnSpc>
              <a:defRPr/>
            </a:pPr>
            <a:r>
              <a:rPr lang="en-US" sz="2400" smtClean="0"/>
              <a:t>Leveleivel sülteket, leveseket ízesítenek. Gyökere jellemzően erős, zellerre emlékeztető, fűszeres illatú. </a:t>
            </a:r>
          </a:p>
          <a:p>
            <a:pPr eaLnBrk="1" hangingPunct="1">
              <a:lnSpc>
                <a:spcPct val="90000"/>
              </a:lnSpc>
              <a:defRPr/>
            </a:pPr>
            <a:r>
              <a:rPr lang="hu-HU" sz="2400" smtClean="0"/>
              <a:t>T</a:t>
            </a:r>
            <a:r>
              <a:rPr lang="en-US" sz="2400" smtClean="0"/>
              <a:t>eája nagyon jó gyomorerősítő, emésztést serkentő, vízelhajtó.</a:t>
            </a:r>
            <a:endParaRPr lang="hu-HU" sz="2400" smtClean="0"/>
          </a:p>
          <a:p>
            <a:pPr eaLnBrk="1" hangingPunct="1">
              <a:lnSpc>
                <a:spcPct val="90000"/>
              </a:lnSpc>
              <a:defRPr/>
            </a:pPr>
            <a:r>
              <a:rPr lang="hu-HU" sz="2400" smtClean="0"/>
              <a:t>Leveleivel bedörzsölve börünket hűsítő jellege van és kitűnő védelmet nyújt a vérszívó rovarok ellen.</a:t>
            </a:r>
            <a:endParaRPr lang="en-US" sz="2400" smtClean="0"/>
          </a:p>
        </p:txBody>
      </p:sp>
      <p:pic>
        <p:nvPicPr>
          <p:cNvPr id="27652" name="Picture 6" descr="leostyan"/>
          <p:cNvPicPr>
            <a:picLocks noGrp="1" noChangeAspect="1" noChangeArrowheads="1"/>
          </p:cNvPicPr>
          <p:nvPr>
            <p:ph sz="half" idx="1"/>
          </p:nvPr>
        </p:nvPicPr>
        <p:blipFill>
          <a:blip r:embed="rId2"/>
          <a:srcRect/>
          <a:stretch>
            <a:fillRect/>
          </a:stretch>
        </p:blipFill>
        <p:spPr>
          <a:xfrm>
            <a:off x="685800" y="1600200"/>
            <a:ext cx="3271838" cy="4724400"/>
          </a:xfrm>
        </p:spPr>
      </p:pic>
      <p:sp>
        <p:nvSpPr>
          <p:cNvPr id="27653" name="AutoShape 7">
            <a:hlinkClick r:id="rId3" action="ppaction://hlinksldjump" highlightClick="1"/>
          </p:cNvPr>
          <p:cNvSpPr>
            <a:spLocks noChangeArrowheads="1"/>
          </p:cNvSpPr>
          <p:nvPr/>
        </p:nvSpPr>
        <p:spPr bwMode="auto">
          <a:xfrm>
            <a:off x="381000" y="6400800"/>
            <a:ext cx="9144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LUCFENYŐ v. CSENCSÓ </a:t>
            </a:r>
          </a:p>
        </p:txBody>
      </p:sp>
      <p:sp>
        <p:nvSpPr>
          <p:cNvPr id="57349" name="Rectangle 5"/>
          <p:cNvSpPr>
            <a:spLocks noGrp="1" noChangeArrowheads="1"/>
          </p:cNvSpPr>
          <p:nvPr>
            <p:ph type="body" sz="half" idx="2"/>
          </p:nvPr>
        </p:nvSpPr>
        <p:spPr/>
        <p:txBody>
          <a:bodyPr/>
          <a:lstStyle/>
          <a:p>
            <a:pPr eaLnBrk="1" hangingPunct="1">
              <a:lnSpc>
                <a:spcPct val="90000"/>
              </a:lnSpc>
              <a:defRPr/>
            </a:pPr>
            <a:r>
              <a:rPr lang="en-US" sz="2000" smtClean="0"/>
              <a:t>A zöld ágak forrázata kitűnő C-vitamin forrás, skorbut ellen és téli túrák során fogyasztják. Fürdőt is készítenek belőle, ami izomlazító és bőrélénkítő hatású. Rándulások, ficamok, megerőltetett testrészek, zúzódások, izom- és izületi fájdalmak bedörzsölésére igen népszerű. </a:t>
            </a:r>
            <a:endParaRPr lang="hu-HU" sz="2000" smtClean="0"/>
          </a:p>
          <a:p>
            <a:pPr eaLnBrk="1" hangingPunct="1">
              <a:lnSpc>
                <a:spcPct val="90000"/>
              </a:lnSpc>
              <a:defRPr/>
            </a:pPr>
            <a:r>
              <a:rPr lang="hu-HU" sz="2000" smtClean="0"/>
              <a:t>A csencsóból (korai termés) nyert szirup rendkívül hasznos a nátha ellen, ezenkívül élvezeti, üdítő italként is alkalmazható.</a:t>
            </a:r>
            <a:endParaRPr lang="en-US" sz="2000" smtClean="0"/>
          </a:p>
        </p:txBody>
      </p:sp>
      <p:pic>
        <p:nvPicPr>
          <p:cNvPr id="28676" name="Picture 6" descr="lucfenyo"/>
          <p:cNvPicPr>
            <a:picLocks noGrp="1" noChangeAspect="1" noChangeArrowheads="1"/>
          </p:cNvPicPr>
          <p:nvPr>
            <p:ph sz="half" idx="1"/>
          </p:nvPr>
        </p:nvPicPr>
        <p:blipFill>
          <a:blip r:embed="rId2"/>
          <a:srcRect/>
          <a:stretch>
            <a:fillRect/>
          </a:stretch>
        </p:blipFill>
        <p:spPr>
          <a:xfrm>
            <a:off x="838200" y="1600200"/>
            <a:ext cx="3008313" cy="4440238"/>
          </a:xfrm>
        </p:spPr>
      </p:pic>
      <p:sp>
        <p:nvSpPr>
          <p:cNvPr id="28677" name="AutoShape 7">
            <a:hlinkClick r:id="rId3" action="ppaction://hlinksldjump" highlightClick="1"/>
          </p:cNvPr>
          <p:cNvSpPr>
            <a:spLocks noChangeArrowheads="1"/>
          </p:cNvSpPr>
          <p:nvPr/>
        </p:nvSpPr>
        <p:spPr bwMode="auto">
          <a:xfrm>
            <a:off x="304800" y="6248400"/>
            <a:ext cx="10668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Málna </a:t>
            </a:r>
          </a:p>
        </p:txBody>
      </p:sp>
      <p:sp>
        <p:nvSpPr>
          <p:cNvPr id="59397" name="Rectangle 5"/>
          <p:cNvSpPr>
            <a:spLocks noGrp="1" noChangeArrowheads="1"/>
          </p:cNvSpPr>
          <p:nvPr>
            <p:ph type="body" sz="half" idx="2"/>
          </p:nvPr>
        </p:nvSpPr>
        <p:spPr/>
        <p:txBody>
          <a:bodyPr/>
          <a:lstStyle/>
          <a:p>
            <a:pPr eaLnBrk="1" hangingPunct="1">
              <a:defRPr/>
            </a:pPr>
            <a:r>
              <a:rPr lang="en-US" sz="2800" smtClean="0"/>
              <a:t>Gyógyhatása: </a:t>
            </a:r>
            <a:r>
              <a:rPr lang="en-US" sz="2800" b="1" smtClean="0"/>
              <a:t>cukorbaj, vese-, és hólyag megbetegedések esetén, izzasztó.</a:t>
            </a:r>
            <a:r>
              <a:rPr lang="en-US" sz="2800" smtClean="0"/>
              <a:t> </a:t>
            </a:r>
            <a:endParaRPr lang="hu-HU" sz="2800" smtClean="0"/>
          </a:p>
          <a:p>
            <a:pPr eaLnBrk="1" hangingPunct="1">
              <a:defRPr/>
            </a:pPr>
            <a:r>
              <a:rPr lang="en-US" sz="2800" smtClean="0"/>
              <a:t>Önmagában, fekete tea helyett is fogyasztható. </a:t>
            </a:r>
          </a:p>
        </p:txBody>
      </p:sp>
      <p:pic>
        <p:nvPicPr>
          <p:cNvPr id="29700" name="Picture 6" descr="malna"/>
          <p:cNvPicPr>
            <a:picLocks noGrp="1" noChangeAspect="1" noChangeArrowheads="1"/>
          </p:cNvPicPr>
          <p:nvPr>
            <p:ph sz="half" idx="1"/>
          </p:nvPr>
        </p:nvPicPr>
        <p:blipFill>
          <a:blip r:embed="rId2"/>
          <a:srcRect/>
          <a:stretch>
            <a:fillRect/>
          </a:stretch>
        </p:blipFill>
        <p:spPr>
          <a:xfrm>
            <a:off x="992188" y="1600200"/>
            <a:ext cx="2944812" cy="4495800"/>
          </a:xfrm>
        </p:spPr>
      </p:pic>
      <p:sp>
        <p:nvSpPr>
          <p:cNvPr id="29701" name="AutoShape 7">
            <a:hlinkClick r:id="rId3" action="ppaction://hlinksldjump" highlightClick="1"/>
          </p:cNvPr>
          <p:cNvSpPr>
            <a:spLocks noChangeArrowheads="1"/>
          </p:cNvSpPr>
          <p:nvPr/>
        </p:nvSpPr>
        <p:spPr bwMode="auto">
          <a:xfrm>
            <a:off x="304800" y="6248400"/>
            <a:ext cx="9906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Mogyoró </a:t>
            </a:r>
          </a:p>
        </p:txBody>
      </p:sp>
      <p:sp>
        <p:nvSpPr>
          <p:cNvPr id="61445" name="Rectangle 5"/>
          <p:cNvSpPr>
            <a:spLocks noGrp="1" noChangeArrowheads="1"/>
          </p:cNvSpPr>
          <p:nvPr>
            <p:ph type="body" sz="half" idx="2"/>
          </p:nvPr>
        </p:nvSpPr>
        <p:spPr/>
        <p:txBody>
          <a:bodyPr/>
          <a:lstStyle/>
          <a:p>
            <a:pPr eaLnBrk="1" hangingPunct="1">
              <a:defRPr/>
            </a:pPr>
            <a:r>
              <a:rPr lang="en-US" sz="2800" smtClean="0"/>
              <a:t>Gyógyhatása: </a:t>
            </a:r>
            <a:r>
              <a:rPr lang="en-US" sz="2800" b="1" smtClean="0"/>
              <a:t>izzasztó, vizelethajtó, bélhurut, hasmenés, aranyér, visszérgyulladás ellen, fertõtlenítõ, sebgyógyító. </a:t>
            </a:r>
            <a:endParaRPr lang="hu-HU" sz="2800" smtClean="0"/>
          </a:p>
          <a:p>
            <a:pPr eaLnBrk="1" hangingPunct="1">
              <a:defRPr/>
            </a:pPr>
            <a:r>
              <a:rPr lang="en-US" sz="2800" smtClean="0"/>
              <a:t>Szájüregi sebek, fogínygyulladás esetén teájával öblögethetünk is.</a:t>
            </a:r>
          </a:p>
        </p:txBody>
      </p:sp>
      <p:pic>
        <p:nvPicPr>
          <p:cNvPr id="30724" name="Picture 6" descr="mogyoro"/>
          <p:cNvPicPr>
            <a:picLocks noChangeAspect="1" noChangeArrowheads="1"/>
          </p:cNvPicPr>
          <p:nvPr>
            <p:ph sz="half" idx="1"/>
          </p:nvPr>
        </p:nvPicPr>
        <p:blipFill>
          <a:blip r:embed="rId2"/>
          <a:srcRect/>
          <a:stretch>
            <a:fillRect/>
          </a:stretch>
        </p:blipFill>
        <p:spPr>
          <a:xfrm>
            <a:off x="533400" y="1600200"/>
            <a:ext cx="3289300" cy="3289300"/>
          </a:xfrm>
          <a:noFill/>
        </p:spPr>
      </p:pic>
      <p:sp>
        <p:nvSpPr>
          <p:cNvPr id="30725" name="AutoShape 7">
            <a:hlinkClick r:id="rId3" action="ppaction://hlinksldjump" highlightClick="1"/>
          </p:cNvPr>
          <p:cNvSpPr>
            <a:spLocks noChangeArrowheads="1"/>
          </p:cNvSpPr>
          <p:nvPr/>
        </p:nvSpPr>
        <p:spPr bwMode="auto">
          <a:xfrm>
            <a:off x="381000" y="6248400"/>
            <a:ext cx="9906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mtClean="0"/>
              <a:t>ORBÁNCFŰ (VÉRFŰ)</a:t>
            </a:r>
          </a:p>
        </p:txBody>
      </p:sp>
      <p:sp>
        <p:nvSpPr>
          <p:cNvPr id="63493" name="Rectangle 5"/>
          <p:cNvSpPr>
            <a:spLocks noGrp="1" noChangeArrowheads="1"/>
          </p:cNvSpPr>
          <p:nvPr>
            <p:ph type="body" sz="half" idx="2"/>
          </p:nvPr>
        </p:nvSpPr>
        <p:spPr>
          <a:xfrm>
            <a:off x="4267200" y="1600200"/>
            <a:ext cx="4495800" cy="4530725"/>
          </a:xfrm>
        </p:spPr>
        <p:txBody>
          <a:bodyPr/>
          <a:lstStyle/>
          <a:p>
            <a:pPr eaLnBrk="1" hangingPunct="1">
              <a:lnSpc>
                <a:spcPct val="80000"/>
              </a:lnSpc>
              <a:defRPr/>
            </a:pPr>
            <a:r>
              <a:rPr lang="en-US" sz="2000" smtClean="0"/>
              <a:t>Az orbáncfűnek kedvező hatása van az idegrendszerre, csökkenti a depressziót, a téli depressziót, a szorongást és az idegességet. Javítja a hangulatot, mérsékeli az ideggyulladás okozta fájdalmakat, csökkenti a migrénes fejfájást, valamint kedvezően hat az alvászavarra is.</a:t>
            </a:r>
            <a:endParaRPr lang="hu-HU" sz="2000" smtClean="0"/>
          </a:p>
          <a:p>
            <a:pPr eaLnBrk="1" hangingPunct="1">
              <a:lnSpc>
                <a:spcPct val="80000"/>
              </a:lnSpc>
              <a:defRPr/>
            </a:pPr>
            <a:r>
              <a:rPr lang="en-US" sz="2000" smtClean="0"/>
              <a:t>Fogyasztása ajánlott emésztőrendszeri problémák esetén is, ideges eredetű gyomor- és bélpanaszok enyhítésére, gyulladások csökkentésére javasolják. Bőrünkre is kedvező hatással lehet ez a növény, hiszen gyulladáscsökkentő és hámregeneráló tulajdonságai is vannak.</a:t>
            </a:r>
          </a:p>
        </p:txBody>
      </p:sp>
      <p:pic>
        <p:nvPicPr>
          <p:cNvPr id="31748" name="Picture 6" descr="orbancfuverfu"/>
          <p:cNvPicPr>
            <a:picLocks noGrp="1" noChangeAspect="1" noChangeArrowheads="1"/>
          </p:cNvPicPr>
          <p:nvPr>
            <p:ph sz="half" idx="1"/>
          </p:nvPr>
        </p:nvPicPr>
        <p:blipFill>
          <a:blip r:embed="rId2"/>
          <a:srcRect/>
          <a:stretch>
            <a:fillRect/>
          </a:stretch>
        </p:blipFill>
        <p:spPr>
          <a:xfrm>
            <a:off x="457200" y="1676400"/>
            <a:ext cx="3657600" cy="2743200"/>
          </a:xfrm>
        </p:spPr>
      </p:pic>
      <p:sp>
        <p:nvSpPr>
          <p:cNvPr id="31749" name="AutoShape 7">
            <a:hlinkClick r:id="rId3" action="ppaction://hlinksldjump" highlightClick="1"/>
          </p:cNvPr>
          <p:cNvSpPr>
            <a:spLocks noChangeArrowheads="1"/>
          </p:cNvSpPr>
          <p:nvPr/>
        </p:nvSpPr>
        <p:spPr bwMode="auto">
          <a:xfrm>
            <a:off x="304800" y="6324600"/>
            <a:ext cx="9906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hu-HU" smtClean="0"/>
              <a:t>Áfonya v. Fekete kokojza</a:t>
            </a:r>
            <a:endParaRPr lang="en-US" smtClean="0"/>
          </a:p>
        </p:txBody>
      </p:sp>
      <p:sp>
        <p:nvSpPr>
          <p:cNvPr id="12294" name="Rectangle 6"/>
          <p:cNvSpPr>
            <a:spLocks noGrp="1" noChangeArrowheads="1"/>
          </p:cNvSpPr>
          <p:nvPr>
            <p:ph type="body" sz="half" idx="2"/>
          </p:nvPr>
        </p:nvSpPr>
        <p:spPr/>
        <p:txBody>
          <a:bodyPr/>
          <a:lstStyle/>
          <a:p>
            <a:pPr eaLnBrk="1" hangingPunct="1">
              <a:lnSpc>
                <a:spcPct val="80000"/>
              </a:lnSpc>
              <a:defRPr/>
            </a:pPr>
            <a:r>
              <a:rPr lang="en-US" sz="1600" b="1" smtClean="0"/>
              <a:t>A levélből készült tea jó szél- és vizelethajtó, megszünteti a bélrendszer hurutos megbetegedéseit. Segít vese- és hólyagbántalmak esetén is. A levélből előállított szereket külsőleg összehúzó szerként alkalmazzák. Belsőleg történő használatra időskori cukorbetegség esetén alkalmazható szakorvosi felügyelet mellett.</a:t>
            </a:r>
            <a:br>
              <a:rPr lang="en-US" sz="1600" b="1" smtClean="0"/>
            </a:br>
            <a:r>
              <a:rPr lang="en-US" sz="1600" b="1" smtClean="0"/>
              <a:t/>
            </a:r>
            <a:br>
              <a:rPr lang="en-US" sz="1600" b="1" smtClean="0"/>
            </a:br>
            <a:r>
              <a:rPr lang="en-US" sz="1600" b="1" smtClean="0"/>
              <a:t>A termésből szintén készítenek teát gyomor- és bélhurut, hasmenés kezelésére, de közkedvelt és ízletes a belőle előállított lekvár, szörp és bor is. Az áfonyabor erősítő hatású.</a:t>
            </a:r>
            <a:br>
              <a:rPr lang="en-US" sz="1600" b="1" smtClean="0"/>
            </a:br>
            <a:r>
              <a:rPr lang="en-US" sz="1600" b="1" smtClean="0"/>
              <a:t/>
            </a:r>
            <a:br>
              <a:rPr lang="en-US" sz="1600" b="1" smtClean="0"/>
            </a:br>
            <a:r>
              <a:rPr lang="en-US" sz="1600" b="1" smtClean="0"/>
              <a:t>Terméséből "gyógypálinkát" is főznek, melyet szájüregi és fogínygyulladás esetén fogyasztanak. Baktériumölő hatással is rendelkezik.</a:t>
            </a:r>
            <a:br>
              <a:rPr lang="en-US" sz="1600" b="1" smtClean="0"/>
            </a:br>
            <a:r>
              <a:rPr lang="en-US" sz="1600" b="1" smtClean="0"/>
              <a:t/>
            </a:r>
            <a:br>
              <a:rPr lang="en-US" sz="1600" b="1" smtClean="0"/>
            </a:br>
            <a:endParaRPr lang="en-US" sz="1600" b="1" smtClean="0"/>
          </a:p>
        </p:txBody>
      </p:sp>
      <p:pic>
        <p:nvPicPr>
          <p:cNvPr id="5124" name="Picture 7" descr="afonya"/>
          <p:cNvPicPr>
            <a:picLocks noGrp="1" noChangeAspect="1" noChangeArrowheads="1"/>
          </p:cNvPicPr>
          <p:nvPr>
            <p:ph sz="half" idx="1"/>
          </p:nvPr>
        </p:nvPicPr>
        <p:blipFill>
          <a:blip r:embed="rId2"/>
          <a:srcRect/>
          <a:stretch>
            <a:fillRect/>
          </a:stretch>
        </p:blipFill>
        <p:spPr>
          <a:xfrm>
            <a:off x="533400" y="1447800"/>
            <a:ext cx="3810000" cy="3170238"/>
          </a:xfrm>
        </p:spPr>
      </p:pic>
      <p:sp>
        <p:nvSpPr>
          <p:cNvPr id="5125" name="AutoShape 9">
            <a:hlinkClick r:id="rId3" action="ppaction://hlinksldjump" highlightClick="1"/>
          </p:cNvPr>
          <p:cNvSpPr>
            <a:spLocks noChangeArrowheads="1"/>
          </p:cNvSpPr>
          <p:nvPr/>
        </p:nvSpPr>
        <p:spPr bwMode="auto">
          <a:xfrm>
            <a:off x="304800" y="6096000"/>
            <a:ext cx="990600" cy="6096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PÁSZTORTÁSKA </a:t>
            </a:r>
          </a:p>
        </p:txBody>
      </p:sp>
      <p:sp>
        <p:nvSpPr>
          <p:cNvPr id="65541" name="Rectangle 5"/>
          <p:cNvSpPr>
            <a:spLocks noGrp="1" noChangeArrowheads="1"/>
          </p:cNvSpPr>
          <p:nvPr>
            <p:ph type="body" sz="half" idx="2"/>
          </p:nvPr>
        </p:nvSpPr>
        <p:spPr/>
        <p:txBody>
          <a:bodyPr/>
          <a:lstStyle/>
          <a:p>
            <a:pPr eaLnBrk="1" hangingPunct="1">
              <a:defRPr/>
            </a:pPr>
            <a:r>
              <a:rPr lang="en-US" sz="2800" smtClean="0"/>
              <a:t>A gyógyászatban a növény virágos hajtásait használják. Vérzéscsillapító hatású. A méh- és a tápcsatorna vérzéseit</a:t>
            </a:r>
            <a:r>
              <a:rPr lang="en-US" sz="2800" i="1" smtClean="0"/>
              <a:t> </a:t>
            </a:r>
            <a:r>
              <a:rPr lang="en-US" sz="2800" smtClean="0"/>
              <a:t>elállítja. Alkalmazása terhesség alatt nem ajánlott! </a:t>
            </a:r>
          </a:p>
        </p:txBody>
      </p:sp>
      <p:pic>
        <p:nvPicPr>
          <p:cNvPr id="32772" name="Picture 6" descr="pasztortaska"/>
          <p:cNvPicPr>
            <a:picLocks noGrp="1" noChangeAspect="1" noChangeArrowheads="1"/>
          </p:cNvPicPr>
          <p:nvPr>
            <p:ph sz="half" idx="1"/>
          </p:nvPr>
        </p:nvPicPr>
        <p:blipFill>
          <a:blip r:embed="rId2"/>
          <a:srcRect/>
          <a:stretch>
            <a:fillRect/>
          </a:stretch>
        </p:blipFill>
        <p:spPr>
          <a:xfrm>
            <a:off x="457200" y="1600200"/>
            <a:ext cx="3848100" cy="2886075"/>
          </a:xfrm>
        </p:spPr>
      </p:pic>
      <p:sp>
        <p:nvSpPr>
          <p:cNvPr id="32773" name="AutoShape 7">
            <a:hlinkClick r:id="rId3" action="ppaction://hlinksldjump" highlightClick="1"/>
          </p:cNvPr>
          <p:cNvSpPr>
            <a:spLocks noChangeArrowheads="1"/>
          </p:cNvSpPr>
          <p:nvPr/>
        </p:nvSpPr>
        <p:spPr bwMode="auto">
          <a:xfrm>
            <a:off x="381000" y="6248400"/>
            <a:ext cx="9144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SZAMÓCA v. Erdei eper </a:t>
            </a:r>
          </a:p>
        </p:txBody>
      </p:sp>
      <p:sp>
        <p:nvSpPr>
          <p:cNvPr id="67589" name="Rectangle 5"/>
          <p:cNvSpPr>
            <a:spLocks noGrp="1" noChangeArrowheads="1"/>
          </p:cNvSpPr>
          <p:nvPr>
            <p:ph type="body" sz="half" idx="2"/>
          </p:nvPr>
        </p:nvSpPr>
        <p:spPr/>
        <p:txBody>
          <a:bodyPr/>
          <a:lstStyle/>
          <a:p>
            <a:pPr eaLnBrk="1" hangingPunct="1">
              <a:defRPr/>
            </a:pPr>
            <a:r>
              <a:rPr lang="en-US" sz="2400" smtClean="0"/>
              <a:t>Nemcsak a gyümölcsei, de a levelei is gyógyhatásúak. Az erdei szamóca enyhén hashajtó hatású. Gyümölcsei vasban gazdagok és idegerősítő hatásúak. Leveleiből vérzéscsökkentő és vízhajtó tea készül. A konyhában hasznosítva salátákhoz adják. </a:t>
            </a:r>
          </a:p>
        </p:txBody>
      </p:sp>
      <p:pic>
        <p:nvPicPr>
          <p:cNvPr id="33796" name="Picture 8" descr="szamoca"/>
          <p:cNvPicPr>
            <a:picLocks noGrp="1" noChangeAspect="1" noChangeArrowheads="1"/>
          </p:cNvPicPr>
          <p:nvPr>
            <p:ph sz="half" idx="1"/>
          </p:nvPr>
        </p:nvPicPr>
        <p:blipFill>
          <a:blip r:embed="rId2"/>
          <a:srcRect/>
          <a:stretch>
            <a:fillRect/>
          </a:stretch>
        </p:blipFill>
        <p:spPr>
          <a:xfrm>
            <a:off x="1447800" y="1828800"/>
            <a:ext cx="2819400" cy="2120900"/>
          </a:xfrm>
        </p:spPr>
      </p:pic>
      <p:sp>
        <p:nvSpPr>
          <p:cNvPr id="33797" name="AutoShape 9">
            <a:hlinkClick r:id="rId3" action="ppaction://hlinksldjump" highlightClick="1"/>
          </p:cNvPr>
          <p:cNvSpPr>
            <a:spLocks noChangeArrowheads="1"/>
          </p:cNvSpPr>
          <p:nvPr/>
        </p:nvSpPr>
        <p:spPr bwMode="auto">
          <a:xfrm>
            <a:off x="304800" y="6324600"/>
            <a:ext cx="9144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4000" smtClean="0"/>
              <a:t>TŐZEGÁFONYA v. PIROS KOKOJZA</a:t>
            </a:r>
          </a:p>
        </p:txBody>
      </p:sp>
      <p:sp>
        <p:nvSpPr>
          <p:cNvPr id="69637" name="Rectangle 5"/>
          <p:cNvSpPr>
            <a:spLocks noGrp="1" noChangeArrowheads="1"/>
          </p:cNvSpPr>
          <p:nvPr>
            <p:ph type="body" sz="half" idx="2"/>
          </p:nvPr>
        </p:nvSpPr>
        <p:spPr/>
        <p:txBody>
          <a:bodyPr/>
          <a:lstStyle/>
          <a:p>
            <a:pPr eaLnBrk="1" hangingPunct="1">
              <a:lnSpc>
                <a:spcPct val="80000"/>
              </a:lnSpc>
              <a:buFont typeface="Wingdings" pitchFamily="2" charset="2"/>
              <a:buNone/>
              <a:defRPr/>
            </a:pPr>
            <a:r>
              <a:rPr lang="hu-HU" sz="1800" smtClean="0"/>
              <a:t>Általánosan javallt:</a:t>
            </a:r>
            <a:endParaRPr lang="en-US" sz="1800" smtClean="0"/>
          </a:p>
          <a:p>
            <a:pPr eaLnBrk="1" hangingPunct="1">
              <a:lnSpc>
                <a:spcPct val="80000"/>
              </a:lnSpc>
              <a:defRPr/>
            </a:pPr>
            <a:r>
              <a:rPr lang="hu-HU" sz="1800" smtClean="0"/>
              <a:t>alsó húgyúti rendszer (húgyhólyag és húgycső gyulladása) fertőzéseinek kezelésére </a:t>
            </a:r>
            <a:endParaRPr lang="en-US" sz="1800" smtClean="0"/>
          </a:p>
          <a:p>
            <a:pPr eaLnBrk="1" hangingPunct="1">
              <a:lnSpc>
                <a:spcPct val="80000"/>
              </a:lnSpc>
              <a:defRPr/>
            </a:pPr>
            <a:r>
              <a:rPr lang="hu-HU" sz="1800" smtClean="0"/>
              <a:t>húgyúti rendszer fertőzéseinek kiújulása ellen </a:t>
            </a:r>
            <a:endParaRPr lang="en-US" sz="1800" smtClean="0"/>
          </a:p>
          <a:p>
            <a:pPr eaLnBrk="1" hangingPunct="1">
              <a:lnSpc>
                <a:spcPct val="80000"/>
              </a:lnSpc>
              <a:defRPr/>
            </a:pPr>
            <a:r>
              <a:rPr lang="hu-HU" sz="1800" smtClean="0"/>
              <a:t>vizelet szagtalanítására </a:t>
            </a:r>
          </a:p>
          <a:p>
            <a:pPr eaLnBrk="1" hangingPunct="1">
              <a:lnSpc>
                <a:spcPct val="80000"/>
              </a:lnSpc>
              <a:buFont typeface="Wingdings" pitchFamily="2" charset="2"/>
              <a:buNone/>
              <a:defRPr/>
            </a:pPr>
            <a:r>
              <a:rPr lang="hu-HU" sz="1800" smtClean="0"/>
              <a:t>Csökkenti a húgyúti rendszer betegsé­geinek időtartamát: csillapítja a betegséggel járó fájdalmat, égető érzést, viszketést és egyéb tüneteket. </a:t>
            </a:r>
          </a:p>
          <a:p>
            <a:pPr eaLnBrk="1" hangingPunct="1">
              <a:lnSpc>
                <a:spcPct val="80000"/>
              </a:lnSpc>
              <a:buFont typeface="Wingdings" pitchFamily="2" charset="2"/>
              <a:buNone/>
              <a:defRPr/>
            </a:pPr>
            <a:r>
              <a:rPr lang="hu-HU" sz="1800" smtClean="0"/>
              <a:t>Szagtalanítja a vizeletet, tehát ajánlatos mindazok számára, akik inkontinenciában szenvednek. Nem feledkezhetünk el magas C vitamin-tartalmáról.</a:t>
            </a:r>
            <a:r>
              <a:rPr lang="en-US" sz="1800" smtClean="0"/>
              <a:t> </a:t>
            </a:r>
          </a:p>
          <a:p>
            <a:pPr eaLnBrk="1" hangingPunct="1">
              <a:lnSpc>
                <a:spcPct val="80000"/>
              </a:lnSpc>
              <a:defRPr/>
            </a:pPr>
            <a:endParaRPr lang="en-US" sz="1800" smtClean="0"/>
          </a:p>
        </p:txBody>
      </p:sp>
      <p:pic>
        <p:nvPicPr>
          <p:cNvPr id="34820" name="Picture 6" descr="cranberry"/>
          <p:cNvPicPr>
            <a:picLocks noChangeAspect="1" noChangeArrowheads="1"/>
          </p:cNvPicPr>
          <p:nvPr>
            <p:ph sz="half" idx="1"/>
          </p:nvPr>
        </p:nvPicPr>
        <p:blipFill>
          <a:blip r:embed="rId2"/>
          <a:srcRect/>
          <a:stretch>
            <a:fillRect/>
          </a:stretch>
        </p:blipFill>
        <p:spPr>
          <a:xfrm>
            <a:off x="457200" y="1600200"/>
            <a:ext cx="4038600" cy="3028950"/>
          </a:xfrm>
          <a:noFill/>
        </p:spPr>
      </p:pic>
      <p:sp>
        <p:nvSpPr>
          <p:cNvPr id="34821" name="AutoShape 7">
            <a:hlinkClick r:id="rId3" action="ppaction://hlinksldjump" highlightClick="1"/>
          </p:cNvPr>
          <p:cNvSpPr>
            <a:spLocks noChangeArrowheads="1"/>
          </p:cNvSpPr>
          <p:nvPr/>
        </p:nvSpPr>
        <p:spPr bwMode="auto">
          <a:xfrm>
            <a:off x="457200" y="6324600"/>
            <a:ext cx="9144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ÚTIFŰ </a:t>
            </a:r>
          </a:p>
        </p:txBody>
      </p:sp>
      <p:sp>
        <p:nvSpPr>
          <p:cNvPr id="71685" name="Rectangle 5"/>
          <p:cNvSpPr>
            <a:spLocks noGrp="1" noChangeArrowheads="1"/>
          </p:cNvSpPr>
          <p:nvPr>
            <p:ph type="body" sz="half" idx="2"/>
          </p:nvPr>
        </p:nvSpPr>
        <p:spPr>
          <a:xfrm>
            <a:off x="4648200" y="1600200"/>
            <a:ext cx="4267200" cy="4530725"/>
          </a:xfrm>
        </p:spPr>
        <p:txBody>
          <a:bodyPr/>
          <a:lstStyle/>
          <a:p>
            <a:pPr eaLnBrk="1" hangingPunct="1">
              <a:defRPr/>
            </a:pPr>
            <a:r>
              <a:rPr lang="en-US" sz="2800" smtClean="0"/>
              <a:t>Kötszer híján leveleit kötözik a kisebb sebekre, hűsítő, vérzés- és fájdalomcsillapító hatásúak. A belőle készült tea kitűnő nyálkaoldó és köptetőszer. Nagyon fiatal leveleit spenótszerűen megfőzve fogyasztják.</a:t>
            </a:r>
          </a:p>
        </p:txBody>
      </p:sp>
      <p:pic>
        <p:nvPicPr>
          <p:cNvPr id="35844" name="Picture 6" descr="utifu"/>
          <p:cNvPicPr>
            <a:picLocks noGrp="1" noChangeAspect="1" noChangeArrowheads="1"/>
          </p:cNvPicPr>
          <p:nvPr>
            <p:ph sz="half" idx="1"/>
          </p:nvPr>
        </p:nvPicPr>
        <p:blipFill>
          <a:blip r:embed="rId2"/>
          <a:srcRect/>
          <a:stretch>
            <a:fillRect/>
          </a:stretch>
        </p:blipFill>
        <p:spPr>
          <a:xfrm>
            <a:off x="992188" y="1600200"/>
            <a:ext cx="2967037" cy="4530725"/>
          </a:xfrm>
        </p:spPr>
      </p:pic>
      <p:sp>
        <p:nvSpPr>
          <p:cNvPr id="35845" name="AutoShape 7">
            <a:hlinkClick r:id="rId3" action="ppaction://hlinksldjump" highlightClick="1"/>
          </p:cNvPr>
          <p:cNvSpPr>
            <a:spLocks noChangeArrowheads="1"/>
          </p:cNvSpPr>
          <p:nvPr/>
        </p:nvSpPr>
        <p:spPr bwMode="auto">
          <a:xfrm>
            <a:off x="381000" y="6400800"/>
            <a:ext cx="9906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VADGESZTENYE </a:t>
            </a:r>
          </a:p>
        </p:txBody>
      </p:sp>
      <p:sp>
        <p:nvSpPr>
          <p:cNvPr id="73733" name="Rectangle 5"/>
          <p:cNvSpPr>
            <a:spLocks noGrp="1" noChangeArrowheads="1"/>
          </p:cNvSpPr>
          <p:nvPr>
            <p:ph type="body" sz="half" idx="2"/>
          </p:nvPr>
        </p:nvSpPr>
        <p:spPr/>
        <p:txBody>
          <a:bodyPr/>
          <a:lstStyle/>
          <a:p>
            <a:pPr eaLnBrk="1" hangingPunct="1">
              <a:lnSpc>
                <a:spcPct val="90000"/>
              </a:lnSpc>
              <a:defRPr/>
            </a:pPr>
            <a:r>
              <a:rPr lang="en-US" sz="2400" smtClean="0"/>
              <a:t>Gyógyászati célokra a növény magját, virágát, kérgét és levelét használják.</a:t>
            </a:r>
            <a:endParaRPr lang="hu-HU" sz="2400" smtClean="0"/>
          </a:p>
          <a:p>
            <a:pPr eaLnBrk="1" hangingPunct="1">
              <a:lnSpc>
                <a:spcPct val="90000"/>
              </a:lnSpc>
              <a:defRPr/>
            </a:pPr>
            <a:r>
              <a:rPr lang="en-US" sz="2400" smtClean="0"/>
              <a:t>Összehúzó, gyulladásgátló és az UV sugarakat elnyelve bőrvédő hatású.</a:t>
            </a:r>
          </a:p>
          <a:p>
            <a:pPr eaLnBrk="1" hangingPunct="1">
              <a:lnSpc>
                <a:spcPct val="90000"/>
              </a:lnSpc>
              <a:defRPr/>
            </a:pPr>
            <a:r>
              <a:rPr lang="en-US" sz="2400" smtClean="0"/>
              <a:t>Hatása: Csökkenti a folyadék visszatartást, Gyógyítja a visszértágulatot és az aranyeret, Segít a tüdőproblémák lekűzdésében.</a:t>
            </a:r>
          </a:p>
        </p:txBody>
      </p:sp>
      <p:pic>
        <p:nvPicPr>
          <p:cNvPr id="36868" name="Picture 6" descr="vadgesztenye"/>
          <p:cNvPicPr>
            <a:picLocks noGrp="1" noChangeAspect="1" noChangeArrowheads="1"/>
          </p:cNvPicPr>
          <p:nvPr>
            <p:ph sz="half" idx="1"/>
          </p:nvPr>
        </p:nvPicPr>
        <p:blipFill>
          <a:blip r:embed="rId2"/>
          <a:srcRect/>
          <a:stretch>
            <a:fillRect/>
          </a:stretch>
        </p:blipFill>
        <p:spPr>
          <a:xfrm>
            <a:off x="609600" y="1600200"/>
            <a:ext cx="3886200" cy="2914650"/>
          </a:xfrm>
        </p:spPr>
      </p:pic>
      <p:sp>
        <p:nvSpPr>
          <p:cNvPr id="36869" name="AutoShape 7">
            <a:hlinkClick r:id="rId3" action="ppaction://hlinksldjump" highlightClick="1"/>
          </p:cNvPr>
          <p:cNvSpPr>
            <a:spLocks noChangeArrowheads="1"/>
          </p:cNvSpPr>
          <p:nvPr/>
        </p:nvSpPr>
        <p:spPr bwMode="auto">
          <a:xfrm>
            <a:off x="457200" y="6248400"/>
            <a:ext cx="914400" cy="3810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Babh</a:t>
            </a:r>
            <a:r>
              <a:rPr lang="hu-HU" smtClean="0"/>
              <a:t>ély (fehér) </a:t>
            </a:r>
            <a:endParaRPr lang="en-US" smtClean="0"/>
          </a:p>
        </p:txBody>
      </p:sp>
      <p:sp>
        <p:nvSpPr>
          <p:cNvPr id="14339" name="Rectangle 3"/>
          <p:cNvSpPr>
            <a:spLocks noGrp="1" noChangeArrowheads="1"/>
          </p:cNvSpPr>
          <p:nvPr>
            <p:ph type="body" idx="1"/>
          </p:nvPr>
        </p:nvSpPr>
        <p:spPr/>
        <p:txBody>
          <a:bodyPr/>
          <a:lstStyle/>
          <a:p>
            <a:pPr eaLnBrk="1" hangingPunct="1">
              <a:defRPr/>
            </a:pPr>
            <a:r>
              <a:rPr lang="en-US" sz="2800" smtClean="0"/>
              <a:t>A tea hatásai:  Vércukorszint csökkentő, aceton (savasodás ) csökkentő, vérnyomás csökkentő, szívműködést serkentő, vizelethajtó, vesetisztító.  </a:t>
            </a:r>
          </a:p>
          <a:p>
            <a:pPr eaLnBrk="1" hangingPunct="1">
              <a:defRPr/>
            </a:pPr>
            <a:r>
              <a:rPr lang="en-US" sz="2800" smtClean="0"/>
              <a:t>Felhasználható:   Cukorbetegség esetén vércukorszint csökkentő és fogyasztó, a cukorbetegség tüneteinek csökkentése, vesebetegségek, vesekőképződés megelőzése, vizelethajtás, hólyagbántalmak, enyhe izületi panaszok, gyenge szívműködés, magas vérnyomás, kiszáradás esetén folyadék pótlására alkalmazható. </a:t>
            </a:r>
          </a:p>
        </p:txBody>
      </p:sp>
      <p:sp>
        <p:nvSpPr>
          <p:cNvPr id="6148" name="AutoShape 4">
            <a:hlinkClick r:id="rId2" action="ppaction://hlinksldjump" highlightClick="1"/>
          </p:cNvPr>
          <p:cNvSpPr>
            <a:spLocks noChangeArrowheads="1"/>
          </p:cNvSpPr>
          <p:nvPr/>
        </p:nvSpPr>
        <p:spPr bwMode="auto">
          <a:xfrm>
            <a:off x="609600" y="6096000"/>
            <a:ext cx="11430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hu-HU" smtClean="0"/>
              <a:t>BAZSALIKOM</a:t>
            </a:r>
            <a:endParaRPr lang="en-US" smtClean="0"/>
          </a:p>
        </p:txBody>
      </p:sp>
      <p:sp>
        <p:nvSpPr>
          <p:cNvPr id="15365" name="Rectangle 5"/>
          <p:cNvSpPr>
            <a:spLocks noGrp="1" noChangeArrowheads="1"/>
          </p:cNvSpPr>
          <p:nvPr>
            <p:ph sz="half" idx="1"/>
          </p:nvPr>
        </p:nvSpPr>
        <p:spPr/>
        <p:txBody>
          <a:bodyPr/>
          <a:lstStyle/>
          <a:p>
            <a:pPr eaLnBrk="1" hangingPunct="1">
              <a:lnSpc>
                <a:spcPct val="80000"/>
              </a:lnSpc>
              <a:defRPr/>
            </a:pPr>
            <a:endParaRPr lang="hu-HU" sz="1600" smtClean="0"/>
          </a:p>
        </p:txBody>
      </p:sp>
      <p:sp>
        <p:nvSpPr>
          <p:cNvPr id="15366" name="Rectangle 6"/>
          <p:cNvSpPr>
            <a:spLocks noGrp="1" noChangeArrowheads="1"/>
          </p:cNvSpPr>
          <p:nvPr>
            <p:ph type="body" sz="half" idx="2"/>
          </p:nvPr>
        </p:nvSpPr>
        <p:spPr/>
        <p:txBody>
          <a:bodyPr/>
          <a:lstStyle/>
          <a:p>
            <a:pPr eaLnBrk="1" hangingPunct="1">
              <a:lnSpc>
                <a:spcPct val="80000"/>
              </a:lnSpc>
              <a:defRPr/>
            </a:pPr>
            <a:r>
              <a:rPr lang="en-US" sz="1600" u="sng" smtClean="0"/>
              <a:t>A tea hatásai:</a:t>
            </a:r>
            <a:r>
              <a:rPr lang="en-US" sz="1600" smtClean="0"/>
              <a:t> Étvágyjavító, görcsoldó, szélhajtó, vizelethajtó, féregűző, immunerősítő, tejszaporító. Megfázás, nátha, köhögés, étvágytalanság, gyomorgörcs esetén is.</a:t>
            </a:r>
            <a:endParaRPr lang="en-US" sz="1600" u="sng" smtClean="0"/>
          </a:p>
          <a:p>
            <a:pPr eaLnBrk="1" hangingPunct="1">
              <a:lnSpc>
                <a:spcPct val="80000"/>
              </a:lnSpc>
              <a:defRPr/>
            </a:pPr>
            <a:r>
              <a:rPr lang="en-US" sz="1600" u="sng" smtClean="0"/>
              <a:t>Felhasználható:</a:t>
            </a:r>
            <a:r>
              <a:rPr lang="en-US" sz="1600" smtClean="0"/>
              <a:t> Emésztési zavar okozta szívpanaszok, szívelégtelenség, alkoholéhség csökkentése, megfázás, köhögés, étvágytalanság, gyomorgörcs, hasmenés, bélféreg, depresszió, képzelgés, idegesség, gyenge immunrendszer, ödéma, menstruáció elősegítése, fehérfolyás, esetleg alacsony vérnyomás esetén.                                                                   </a:t>
            </a:r>
            <a:endParaRPr lang="en-US" sz="1600" u="sng" smtClean="0"/>
          </a:p>
          <a:p>
            <a:pPr eaLnBrk="1" hangingPunct="1">
              <a:lnSpc>
                <a:spcPct val="80000"/>
              </a:lnSpc>
              <a:defRPr/>
            </a:pPr>
            <a:r>
              <a:rPr lang="en-US" sz="1600" u="sng" smtClean="0"/>
              <a:t>KÜLSŐLEG:</a:t>
            </a:r>
            <a:r>
              <a:rPr lang="en-US" sz="1600" smtClean="0"/>
              <a:t> Torokgyulladásnál öblögetésre, faggyúmirigy gyulladás, pattanás, kelések, sömör esetén.</a:t>
            </a:r>
          </a:p>
        </p:txBody>
      </p:sp>
      <p:pic>
        <p:nvPicPr>
          <p:cNvPr id="7173" name="Picture 10" descr="240px-Basil_1511">
            <a:hlinkClick r:id="rId2"/>
          </p:cNvPr>
          <p:cNvPicPr>
            <a:picLocks noChangeAspect="1" noChangeArrowheads="1"/>
          </p:cNvPicPr>
          <p:nvPr/>
        </p:nvPicPr>
        <p:blipFill>
          <a:blip r:embed="rId3"/>
          <a:srcRect/>
          <a:stretch>
            <a:fillRect/>
          </a:stretch>
        </p:blipFill>
        <p:spPr bwMode="auto">
          <a:xfrm>
            <a:off x="685800" y="1752600"/>
            <a:ext cx="2284413" cy="3124200"/>
          </a:xfrm>
          <a:prstGeom prst="rect">
            <a:avLst/>
          </a:prstGeom>
          <a:noFill/>
          <a:ln w="9525">
            <a:noFill/>
            <a:miter lim="800000"/>
            <a:headEnd/>
            <a:tailEnd/>
          </a:ln>
        </p:spPr>
      </p:pic>
      <p:sp>
        <p:nvSpPr>
          <p:cNvPr id="7174" name="AutoShape 11">
            <a:hlinkClick r:id="rId4" action="ppaction://hlinksldjump" highlightClick="1"/>
          </p:cNvPr>
          <p:cNvSpPr>
            <a:spLocks noChangeArrowheads="1"/>
          </p:cNvSpPr>
          <p:nvPr/>
        </p:nvSpPr>
        <p:spPr bwMode="auto">
          <a:xfrm>
            <a:off x="457200" y="6248400"/>
            <a:ext cx="1143000" cy="6096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hu-HU" smtClean="0"/>
              <a:t>BODZA</a:t>
            </a:r>
            <a:endParaRPr lang="en-US" smtClean="0"/>
          </a:p>
        </p:txBody>
      </p:sp>
      <p:sp>
        <p:nvSpPr>
          <p:cNvPr id="17413" name="Rectangle 5"/>
          <p:cNvSpPr>
            <a:spLocks noGrp="1" noChangeArrowheads="1"/>
          </p:cNvSpPr>
          <p:nvPr>
            <p:ph type="body" sz="half" idx="2"/>
          </p:nvPr>
        </p:nvSpPr>
        <p:spPr/>
        <p:txBody>
          <a:bodyPr/>
          <a:lstStyle/>
          <a:p>
            <a:pPr eaLnBrk="1" hangingPunct="1">
              <a:lnSpc>
                <a:spcPct val="90000"/>
              </a:lnSpc>
              <a:defRPr/>
            </a:pPr>
            <a:r>
              <a:rPr lang="en-US" sz="2000" smtClean="0"/>
              <a:t>A bodzateát meghűléses megbetegedések, hurut esetén, izzasztószerként és immunrendszeri serkentőként használják. A bogyókból készített savanyú lekvár kiváló hashajtó, vizelethajtó. Használják még vértisztításra, köhögéscsillapításra. A leveléből készült tea pedig reumás bántalmakra nagyszerű gyógyír, de lázcsillapításra is ajánlják. </a:t>
            </a:r>
            <a:br>
              <a:rPr lang="en-US" sz="2000" smtClean="0"/>
            </a:br>
            <a:r>
              <a:rPr lang="en-US" sz="2000" smtClean="0"/>
              <a:t/>
            </a:r>
            <a:br>
              <a:rPr lang="en-US" sz="2000" smtClean="0"/>
            </a:br>
            <a:r>
              <a:rPr lang="en-US" sz="2000" smtClean="0"/>
              <a:t/>
            </a:r>
            <a:br>
              <a:rPr lang="en-US" sz="2000" smtClean="0"/>
            </a:br>
            <a:endParaRPr lang="en-US" sz="2000" smtClean="0"/>
          </a:p>
        </p:txBody>
      </p:sp>
      <p:pic>
        <p:nvPicPr>
          <p:cNvPr id="8196" name="Picture 6" descr="fekbodza"/>
          <p:cNvPicPr>
            <a:picLocks noGrp="1" noChangeAspect="1" noChangeArrowheads="1"/>
          </p:cNvPicPr>
          <p:nvPr>
            <p:ph sz="half" idx="1"/>
          </p:nvPr>
        </p:nvPicPr>
        <p:blipFill>
          <a:blip r:embed="rId2"/>
          <a:srcRect/>
          <a:stretch>
            <a:fillRect/>
          </a:stretch>
        </p:blipFill>
        <p:spPr>
          <a:xfrm>
            <a:off x="457200" y="2584450"/>
            <a:ext cx="4038600" cy="2562225"/>
          </a:xfrm>
        </p:spPr>
      </p:pic>
      <p:sp>
        <p:nvSpPr>
          <p:cNvPr id="8197" name="AutoShape 7">
            <a:hlinkClick r:id="rId3" action="ppaction://hlinksldjump" highlightClick="1"/>
          </p:cNvPr>
          <p:cNvSpPr>
            <a:spLocks noChangeArrowheads="1"/>
          </p:cNvSpPr>
          <p:nvPr/>
        </p:nvSpPr>
        <p:spPr bwMode="auto">
          <a:xfrm>
            <a:off x="533400" y="6400800"/>
            <a:ext cx="1143000" cy="4572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hu-HU" smtClean="0"/>
              <a:t>BOJTORJÁN</a:t>
            </a:r>
            <a:endParaRPr lang="en-US" smtClean="0"/>
          </a:p>
        </p:txBody>
      </p:sp>
      <p:sp>
        <p:nvSpPr>
          <p:cNvPr id="19461" name="Rectangle 5"/>
          <p:cNvSpPr>
            <a:spLocks noGrp="1" noChangeArrowheads="1"/>
          </p:cNvSpPr>
          <p:nvPr>
            <p:ph type="body" sz="half" idx="2"/>
          </p:nvPr>
        </p:nvSpPr>
        <p:spPr/>
        <p:txBody>
          <a:bodyPr/>
          <a:lstStyle/>
          <a:p>
            <a:pPr eaLnBrk="1" hangingPunct="1">
              <a:lnSpc>
                <a:spcPct val="80000"/>
              </a:lnSpc>
              <a:defRPr/>
            </a:pPr>
            <a:r>
              <a:rPr lang="en-US" sz="2000" smtClean="0"/>
              <a:t>"A hajápolás gyógynövénye" </a:t>
            </a:r>
            <a:endParaRPr lang="hu-HU" sz="2000" smtClean="0"/>
          </a:p>
          <a:p>
            <a:pPr eaLnBrk="1" hangingPunct="1">
              <a:lnSpc>
                <a:spcPct val="80000"/>
              </a:lnSpc>
              <a:defRPr/>
            </a:pPr>
            <a:r>
              <a:rPr lang="en-US" sz="2000" smtClean="0"/>
              <a:t>Gyógyászati célokra a növény gyökerét hasznosítják. </a:t>
            </a:r>
            <a:endParaRPr lang="hu-HU" sz="2000" smtClean="0"/>
          </a:p>
          <a:p>
            <a:pPr eaLnBrk="1" hangingPunct="1">
              <a:lnSpc>
                <a:spcPct val="80000"/>
              </a:lnSpc>
              <a:defRPr/>
            </a:pPr>
            <a:r>
              <a:rPr lang="en-US" sz="2000" smtClean="0"/>
              <a:t>A bojtorján a népi gyógyászatban ismert jó vizelethajtó, vértisztító, epe- és vesekőoldó tulajdonságáról. Izzasztószer. </a:t>
            </a:r>
          </a:p>
          <a:p>
            <a:pPr eaLnBrk="1" hangingPunct="1">
              <a:lnSpc>
                <a:spcPct val="80000"/>
              </a:lnSpc>
              <a:defRPr/>
            </a:pPr>
            <a:r>
              <a:rPr lang="en-US" sz="2000" smtClean="0"/>
              <a:t>Külsőleg bőrbetegségek - ekcéma, nehezen gyógyuló sebek - kezelésére ajánlott, valamint hajápoló-szerként is népszerű. Meggátolja a hajhullást és a korpásodást, valamint a zsírosodást. Kivonatait reumatikus izom és ízületi fájdalmak ellen bedörzsölő-szerként alkalmazzák. </a:t>
            </a:r>
          </a:p>
        </p:txBody>
      </p:sp>
      <p:pic>
        <p:nvPicPr>
          <p:cNvPr id="9220" name="Picture 8" descr="bojtorjan3"/>
          <p:cNvPicPr>
            <a:picLocks noGrp="1" noChangeAspect="1" noChangeArrowheads="1"/>
          </p:cNvPicPr>
          <p:nvPr>
            <p:ph sz="half" idx="1"/>
          </p:nvPr>
        </p:nvPicPr>
        <p:blipFill>
          <a:blip r:embed="rId2"/>
          <a:srcRect/>
          <a:stretch>
            <a:fillRect/>
          </a:stretch>
        </p:blipFill>
        <p:spPr>
          <a:xfrm>
            <a:off x="838200" y="1676400"/>
            <a:ext cx="3135313" cy="4191000"/>
          </a:xfrm>
        </p:spPr>
      </p:pic>
      <p:sp>
        <p:nvSpPr>
          <p:cNvPr id="9221" name="AutoShape 9">
            <a:hlinkClick r:id="rId3" action="ppaction://hlinksldjump" highlightClick="1"/>
          </p:cNvPr>
          <p:cNvSpPr>
            <a:spLocks noChangeArrowheads="1"/>
          </p:cNvSpPr>
          <p:nvPr/>
        </p:nvSpPr>
        <p:spPr bwMode="auto">
          <a:xfrm>
            <a:off x="533400" y="6324600"/>
            <a:ext cx="11430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BORÓKABOGYÓ </a:t>
            </a:r>
          </a:p>
        </p:txBody>
      </p:sp>
      <p:sp>
        <p:nvSpPr>
          <p:cNvPr id="21509" name="Rectangle 5"/>
          <p:cNvSpPr>
            <a:spLocks noGrp="1" noChangeArrowheads="1"/>
          </p:cNvSpPr>
          <p:nvPr>
            <p:ph type="body" sz="half" idx="2"/>
          </p:nvPr>
        </p:nvSpPr>
        <p:spPr/>
        <p:txBody>
          <a:bodyPr/>
          <a:lstStyle/>
          <a:p>
            <a:pPr eaLnBrk="1" hangingPunct="1">
              <a:lnSpc>
                <a:spcPct val="80000"/>
              </a:lnSpc>
              <a:defRPr/>
            </a:pPr>
            <a:r>
              <a:rPr lang="en-US" sz="1600" smtClean="0"/>
              <a:t>A tea hatásai:   Görcsoldó, vizelethajtó, erős vízhajtó, fertőtlenítő, hurutoldó, szélhajtó, vértisztító.</a:t>
            </a:r>
          </a:p>
          <a:p>
            <a:pPr eaLnBrk="1" hangingPunct="1">
              <a:lnSpc>
                <a:spcPct val="80000"/>
              </a:lnSpc>
              <a:defRPr/>
            </a:pPr>
            <a:r>
              <a:rPr lang="en-US" sz="1600" smtClean="0"/>
              <a:t>Felhasználható:   Belső szervek görcsei, vizesedés, ödéma, húgyúti fertőzések, vesekőhajtás, fehérjevizelés, epekő, köhögés, légcsőhurut, enyhe tüdőbetegségek, gyenge emésztés, felfúvódás, gyomorégés, izületi betegségek, reuma, köszvény esetén. </a:t>
            </a:r>
            <a:endParaRPr lang="hu-HU" sz="1600" smtClean="0"/>
          </a:p>
          <a:p>
            <a:pPr eaLnBrk="1" hangingPunct="1">
              <a:lnSpc>
                <a:spcPct val="80000"/>
              </a:lnSpc>
              <a:defRPr/>
            </a:pPr>
            <a:r>
              <a:rPr lang="en-US" sz="1600" smtClean="0"/>
              <a:t>A bogyókat fokhagymával, rozmaringgal, majorannával keverve sültek és szárnyasok fűszerezésére használják.</a:t>
            </a:r>
            <a:br>
              <a:rPr lang="en-US" sz="1600" smtClean="0"/>
            </a:br>
            <a:r>
              <a:rPr lang="en-US" sz="1600" smtClean="0"/>
              <a:t>Magas cukortartalmú bogyóiból pálinkát főznek, melynek a Felvidéken borocsiska, Erdélyben fenyő</a:t>
            </a:r>
            <a:r>
              <a:rPr lang="hu-HU" sz="1600" smtClean="0"/>
              <a:t>v</a:t>
            </a:r>
            <a:r>
              <a:rPr lang="en-US" sz="1600" smtClean="0"/>
              <a:t>íz a neve.</a:t>
            </a:r>
          </a:p>
        </p:txBody>
      </p:sp>
      <p:pic>
        <p:nvPicPr>
          <p:cNvPr id="10244" name="Picture 6" descr="boroka1"/>
          <p:cNvPicPr>
            <a:picLocks noGrp="1" noChangeAspect="1" noChangeArrowheads="1"/>
          </p:cNvPicPr>
          <p:nvPr>
            <p:ph sz="half" idx="1"/>
          </p:nvPr>
        </p:nvPicPr>
        <p:blipFill>
          <a:blip r:embed="rId2"/>
          <a:srcRect/>
          <a:stretch>
            <a:fillRect/>
          </a:stretch>
        </p:blipFill>
        <p:spPr>
          <a:xfrm>
            <a:off x="838200" y="1524000"/>
            <a:ext cx="3378200" cy="4572000"/>
          </a:xfrm>
        </p:spPr>
      </p:pic>
      <p:sp>
        <p:nvSpPr>
          <p:cNvPr id="10245" name="AutoShape 7">
            <a:hlinkClick r:id="rId3" action="ppaction://hlinksldjump" highlightClick="1"/>
          </p:cNvPr>
          <p:cNvSpPr>
            <a:spLocks noChangeArrowheads="1"/>
          </p:cNvSpPr>
          <p:nvPr/>
        </p:nvSpPr>
        <p:spPr bwMode="auto">
          <a:xfrm>
            <a:off x="381000" y="6324600"/>
            <a:ext cx="10668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BORSMENTA </a:t>
            </a:r>
          </a:p>
        </p:txBody>
      </p:sp>
      <p:sp>
        <p:nvSpPr>
          <p:cNvPr id="23557" name="Rectangle 5"/>
          <p:cNvSpPr>
            <a:spLocks noGrp="1" noChangeArrowheads="1"/>
          </p:cNvSpPr>
          <p:nvPr>
            <p:ph type="body" sz="half" idx="2"/>
          </p:nvPr>
        </p:nvSpPr>
        <p:spPr>
          <a:xfrm>
            <a:off x="4648200" y="1600200"/>
            <a:ext cx="4038600" cy="5029200"/>
          </a:xfrm>
        </p:spPr>
        <p:txBody>
          <a:bodyPr/>
          <a:lstStyle/>
          <a:p>
            <a:pPr eaLnBrk="1" hangingPunct="1">
              <a:lnSpc>
                <a:spcPct val="80000"/>
              </a:lnSpc>
              <a:defRPr/>
            </a:pPr>
            <a:r>
              <a:rPr lang="en-US" sz="1400" smtClean="0"/>
              <a:t>A tea hatásai:   Étvágyjavító, idegnyugtató, görcsoldó, epeműködést serkentő, szélhajtó, fájdalomcsillapító, erősítő, fertőtlenítő. </a:t>
            </a:r>
            <a:endParaRPr lang="hu-HU" sz="1400" smtClean="0"/>
          </a:p>
          <a:p>
            <a:pPr eaLnBrk="1" hangingPunct="1">
              <a:lnSpc>
                <a:spcPct val="80000"/>
              </a:lnSpc>
              <a:buFont typeface="Wingdings" pitchFamily="2" charset="2"/>
              <a:buNone/>
              <a:defRPr/>
            </a:pPr>
            <a:endParaRPr lang="en-US" sz="1400" smtClean="0"/>
          </a:p>
          <a:p>
            <a:pPr eaLnBrk="1" hangingPunct="1">
              <a:lnSpc>
                <a:spcPct val="80000"/>
              </a:lnSpc>
              <a:defRPr/>
            </a:pPr>
            <a:r>
              <a:rPr lang="en-US" sz="1400" smtClean="0"/>
              <a:t>Felhasználható:   Meghűlés, nátha, influenza, légcsőhurut, torokgyulladás, rekedtség, étvágytalanság, gyenge gyomor, hányás, bélrenyheség, gyomor és bélhurut, felfúvódás, ideges gyomorgörcs, epegörcs, altesti fájdalmak, fejfájás, idegesség, szívidegesség, általános fájdalomcsillapítás, emésztőrendszeri és húgyúti fertőtlenítés, izzasztás, epekőképződés megelőzése és nehezen induló menstruáció elősegítése esetén. Gyulladásoknál, gargarizálásra és borogatásra is használható. Üdítő teaként is fogyasztható. Fogyasztása 4 éves kortól ajánlott. </a:t>
            </a:r>
            <a:endParaRPr lang="hu-HU" sz="1400" smtClean="0"/>
          </a:p>
          <a:p>
            <a:pPr eaLnBrk="1" hangingPunct="1">
              <a:lnSpc>
                <a:spcPct val="80000"/>
              </a:lnSpc>
              <a:buFont typeface="Wingdings" pitchFamily="2" charset="2"/>
              <a:buNone/>
              <a:defRPr/>
            </a:pPr>
            <a:endParaRPr lang="hu-HU" sz="1400" smtClean="0"/>
          </a:p>
          <a:p>
            <a:pPr eaLnBrk="1" hangingPunct="1">
              <a:lnSpc>
                <a:spcPct val="80000"/>
              </a:lnSpc>
              <a:defRPr/>
            </a:pPr>
            <a:r>
              <a:rPr lang="en-US" sz="1400" smtClean="0"/>
              <a:t>Fáradtság esetén hasznos egy erősítő menta-fürdő. Egy kis zacskóba töltsünk fél kiló apróra vágott mentalevelet és öblítsük alaposan a meleg fürdővízbe. Hogy hatása még nyugtatóbb legyen, keverjünk hozzá kis citromfüvet valamint kakukkfüvet és hársvirágot.</a:t>
            </a:r>
          </a:p>
        </p:txBody>
      </p:sp>
      <p:pic>
        <p:nvPicPr>
          <p:cNvPr id="11268" name="Picture 6" descr="borsmenta2"/>
          <p:cNvPicPr>
            <a:picLocks noGrp="1" noChangeAspect="1" noChangeArrowheads="1"/>
          </p:cNvPicPr>
          <p:nvPr>
            <p:ph sz="half" idx="1"/>
          </p:nvPr>
        </p:nvPicPr>
        <p:blipFill>
          <a:blip r:embed="rId2"/>
          <a:srcRect/>
          <a:stretch>
            <a:fillRect/>
          </a:stretch>
        </p:blipFill>
        <p:spPr>
          <a:xfrm>
            <a:off x="457200" y="1524000"/>
            <a:ext cx="3594100" cy="4572000"/>
          </a:xfrm>
        </p:spPr>
      </p:pic>
      <p:sp>
        <p:nvSpPr>
          <p:cNvPr id="11269" name="AutoShape 7">
            <a:hlinkClick r:id="rId3" action="ppaction://hlinksldjump" highlightClick="1"/>
          </p:cNvPr>
          <p:cNvSpPr>
            <a:spLocks noChangeArrowheads="1"/>
          </p:cNvSpPr>
          <p:nvPr/>
        </p:nvSpPr>
        <p:spPr bwMode="auto">
          <a:xfrm>
            <a:off x="457200" y="6324600"/>
            <a:ext cx="1066800" cy="533400"/>
          </a:xfrm>
          <a:prstGeom prst="actionButtonHome">
            <a:avLst/>
          </a:prstGeom>
          <a:solidFill>
            <a:schemeClr val="accent1"/>
          </a:solidFill>
          <a:ln w="9525">
            <a:noFill/>
            <a:miter lim="800000"/>
            <a:headEnd/>
            <a:tailEnd/>
          </a:ln>
        </p:spPr>
        <p:txBody>
          <a:bodyPr wrap="none" anchor="ctr"/>
          <a:lstStyle/>
          <a:p>
            <a:endParaRPr lang="sk-SK"/>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265</TotalTime>
  <Words>1403</Words>
  <Application>Microsoft Office PowerPoint</Application>
  <PresentationFormat>Prezentácia na obrazovke (4:3)</PresentationFormat>
  <Paragraphs>141</Paragraphs>
  <Slides>34</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34</vt:i4>
      </vt:variant>
    </vt:vector>
  </HeadingPairs>
  <TitlesOfParts>
    <vt:vector size="39" baseType="lpstr">
      <vt:lpstr>Times New Roman</vt:lpstr>
      <vt:lpstr>Arial</vt:lpstr>
      <vt:lpstr>Wingdings</vt:lpstr>
      <vt:lpstr>Calibri</vt:lpstr>
      <vt:lpstr>Maple</vt:lpstr>
      <vt:lpstr>  Praktická škola Növénytermesztés - Pestovateľské práce Gyógynövények 2019/2020</vt:lpstr>
      <vt:lpstr>Tartalomjegyzék</vt:lpstr>
      <vt:lpstr>Áfonya v. Fekete kokojza</vt:lpstr>
      <vt:lpstr>Babhély (fehér) </vt:lpstr>
      <vt:lpstr>BAZSALIKOM</vt:lpstr>
      <vt:lpstr>BODZA</vt:lpstr>
      <vt:lpstr>BOJTORJÁN</vt:lpstr>
      <vt:lpstr>BORÓKABOGYÓ </vt:lpstr>
      <vt:lpstr>BORSMENTA </vt:lpstr>
      <vt:lpstr>BÚZAVIRÁG </vt:lpstr>
      <vt:lpstr>CICKAFARK </vt:lpstr>
      <vt:lpstr>Citromfű </vt:lpstr>
      <vt:lpstr>CSALÁN </vt:lpstr>
      <vt:lpstr>Csipkerózsa v. HECSERLI </vt:lpstr>
      <vt:lpstr>Fehér árvacsalán </vt:lpstr>
      <vt:lpstr>FEKETE RIBISZKE </vt:lpstr>
      <vt:lpstr>FODORMENTA</vt:lpstr>
      <vt:lpstr>FOKHAGYMA </vt:lpstr>
      <vt:lpstr>GYERMEKLÁNCFŰ</vt:lpstr>
      <vt:lpstr>GYÖNGYVIRÁG </vt:lpstr>
      <vt:lpstr>HÁRSFA </vt:lpstr>
      <vt:lpstr>KANKALIN </vt:lpstr>
      <vt:lpstr>KAMILLA </vt:lpstr>
      <vt:lpstr>KÖMÉNY</vt:lpstr>
      <vt:lpstr>LEOSTYÁN</vt:lpstr>
      <vt:lpstr>LUCFENYŐ v. CSENCSÓ </vt:lpstr>
      <vt:lpstr>Málna </vt:lpstr>
      <vt:lpstr>Mogyoró </vt:lpstr>
      <vt:lpstr>ORBÁNCFŰ (VÉRFŰ)</vt:lpstr>
      <vt:lpstr>PÁSZTORTÁSKA </vt:lpstr>
      <vt:lpstr>SZAMÓCA v. Erdei eper </vt:lpstr>
      <vt:lpstr>TŐZEGÁFONYA v. PIROS KOKOJZA</vt:lpstr>
      <vt:lpstr>ÚTIFŰ </vt:lpstr>
      <vt:lpstr>VADGESZTENYE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Gyógynövények</dc:title>
  <dc:creator>admin</dc:creator>
  <cp:lastModifiedBy>pc</cp:lastModifiedBy>
  <cp:revision>10</cp:revision>
  <dcterms:created xsi:type="dcterms:W3CDTF">2008-04-12T17:31:11Z</dcterms:created>
  <dcterms:modified xsi:type="dcterms:W3CDTF">2020-05-22T06:45:39Z</dcterms:modified>
</cp:coreProperties>
</file>