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90217"/>
          </a:xfrm>
        </p:spPr>
        <p:txBody>
          <a:bodyPr>
            <a:normAutofit fontScale="90000"/>
          </a:bodyPr>
          <a:lstStyle/>
          <a:p>
            <a:r>
              <a:rPr lang="sk-SK" sz="3600" b="1" dirty="0" err="1" smtClean="0">
                <a:solidFill>
                  <a:srgbClr val="002060"/>
                </a:solidFill>
              </a:rPr>
              <a:t>Magyar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Tannyelvű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Speciális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Alapiskola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Rimaszombat</a:t>
            </a:r>
            <a:r>
              <a:rPr lang="sk-SK" sz="3600" b="1" dirty="0" smtClean="0">
                <a:solidFill>
                  <a:srgbClr val="002060"/>
                </a:solidFill>
              </a:rPr>
              <a:t/>
            </a:r>
            <a:br>
              <a:rPr lang="sk-SK" sz="3600" b="1" dirty="0" smtClean="0">
                <a:solidFill>
                  <a:srgbClr val="002060"/>
                </a:solidFill>
              </a:rPr>
            </a:br>
            <a:r>
              <a:rPr lang="sk-SK" sz="3600" b="1" dirty="0" smtClean="0">
                <a:solidFill>
                  <a:srgbClr val="002060"/>
                </a:solidFill>
              </a:rPr>
              <a:t/>
            </a:r>
            <a:br>
              <a:rPr lang="sk-SK" sz="3600" b="1" dirty="0" smtClean="0">
                <a:solidFill>
                  <a:srgbClr val="002060"/>
                </a:solidFill>
              </a:rPr>
            </a:br>
            <a:r>
              <a:rPr lang="sk-SK" sz="3600" b="1" dirty="0" err="1" smtClean="0">
                <a:solidFill>
                  <a:srgbClr val="002060"/>
                </a:solidFill>
              </a:rPr>
              <a:t>Tantárgy</a:t>
            </a:r>
            <a:r>
              <a:rPr lang="sk-SK" sz="3600" b="1" dirty="0" smtClean="0">
                <a:solidFill>
                  <a:srgbClr val="002060"/>
                </a:solidFill>
              </a:rPr>
              <a:t>: </a:t>
            </a:r>
            <a:r>
              <a:rPr lang="sk-SK" sz="3600" b="1" dirty="0" err="1" smtClean="0">
                <a:solidFill>
                  <a:srgbClr val="002060"/>
                </a:solidFill>
              </a:rPr>
              <a:t>Magyar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nyelv</a:t>
            </a:r>
            <a:r>
              <a:rPr lang="sk-SK" sz="3600" b="1" dirty="0" smtClean="0">
                <a:solidFill>
                  <a:srgbClr val="002060"/>
                </a:solidFill>
              </a:rPr>
              <a:t/>
            </a:r>
            <a:br>
              <a:rPr lang="sk-SK" sz="3600" b="1" dirty="0" smtClean="0">
                <a:solidFill>
                  <a:srgbClr val="002060"/>
                </a:solidFill>
              </a:rPr>
            </a:br>
            <a:r>
              <a:rPr lang="sk-SK" sz="3600" b="1" dirty="0" smtClean="0">
                <a:solidFill>
                  <a:srgbClr val="002060"/>
                </a:solidFill>
              </a:rPr>
              <a:t/>
            </a:r>
            <a:br>
              <a:rPr lang="sk-SK" sz="3600" b="1" dirty="0" smtClean="0">
                <a:solidFill>
                  <a:srgbClr val="002060"/>
                </a:solidFill>
              </a:rPr>
            </a:br>
            <a:r>
              <a:rPr lang="sk-SK" sz="3600" b="1" dirty="0" err="1" smtClean="0">
                <a:solidFill>
                  <a:srgbClr val="002060"/>
                </a:solidFill>
              </a:rPr>
              <a:t>Osztály</a:t>
            </a:r>
            <a:r>
              <a:rPr lang="sk-SK" sz="3600" b="1" dirty="0" smtClean="0">
                <a:solidFill>
                  <a:srgbClr val="002060"/>
                </a:solidFill>
              </a:rPr>
              <a:t>: </a:t>
            </a:r>
            <a:r>
              <a:rPr lang="sk-SK" sz="3600" b="1" dirty="0" err="1" smtClean="0">
                <a:solidFill>
                  <a:srgbClr val="002060"/>
                </a:solidFill>
              </a:rPr>
              <a:t>nyolcadik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5" y="4288664"/>
            <a:ext cx="7315200" cy="1295981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err="1" smtClean="0">
                <a:solidFill>
                  <a:srgbClr val="FF0000"/>
                </a:solidFill>
              </a:rPr>
              <a:t>Tananyag</a:t>
            </a:r>
            <a:r>
              <a:rPr lang="sk-SK" sz="3200" b="1" dirty="0" smtClean="0">
                <a:solidFill>
                  <a:srgbClr val="FF0000"/>
                </a:solidFill>
              </a:rPr>
              <a:t>: A </a:t>
            </a:r>
            <a:r>
              <a:rPr lang="sk-SK" sz="3200" b="1" dirty="0" err="1" smtClean="0">
                <a:solidFill>
                  <a:srgbClr val="FF0000"/>
                </a:solidFill>
              </a:rPr>
              <a:t>mondatok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felosztása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minőségük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szerint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34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7.Tedd </a:t>
            </a:r>
            <a:r>
              <a:rPr lang="sk-SK" b="1" dirty="0" err="1">
                <a:solidFill>
                  <a:srgbClr val="7030A0"/>
                </a:solidFill>
              </a:rPr>
              <a:t>sorba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      a </a:t>
            </a:r>
            <a:r>
              <a:rPr lang="sk-SK" b="1" dirty="0" err="1">
                <a:solidFill>
                  <a:srgbClr val="7030A0"/>
                </a:solidFill>
              </a:rPr>
              <a:t>következő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kérdő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szavait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úgy</a:t>
            </a:r>
            <a:r>
              <a:rPr lang="sk-SK" b="1" dirty="0">
                <a:solidFill>
                  <a:srgbClr val="7030A0"/>
                </a:solidFill>
              </a:rPr>
              <a:t>, </a:t>
            </a:r>
            <a:r>
              <a:rPr lang="sk-SK" b="1" dirty="0" err="1">
                <a:solidFill>
                  <a:srgbClr val="7030A0"/>
                </a:solidFill>
              </a:rPr>
              <a:t>hogy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kijelentő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mondatot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kapjunk</a:t>
            </a:r>
            <a:r>
              <a:rPr lang="sk-SK" b="1" dirty="0">
                <a:solidFill>
                  <a:srgbClr val="7030A0"/>
                </a:solidFill>
              </a:rPr>
              <a:t>!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4400" b="1" i="1" dirty="0" err="1">
                <a:solidFill>
                  <a:srgbClr val="00B050"/>
                </a:solidFill>
              </a:rPr>
              <a:t>Szép</a:t>
            </a:r>
            <a:r>
              <a:rPr lang="sk-SK" sz="4400" b="1" i="1" dirty="0">
                <a:solidFill>
                  <a:srgbClr val="00B050"/>
                </a:solidFill>
              </a:rPr>
              <a:t> </a:t>
            </a:r>
            <a:r>
              <a:rPr lang="sk-SK" sz="4400" b="1" i="1" dirty="0" err="1">
                <a:solidFill>
                  <a:srgbClr val="00B050"/>
                </a:solidFill>
              </a:rPr>
              <a:t>kislány</a:t>
            </a:r>
            <a:r>
              <a:rPr lang="sk-SK" sz="4400" b="1" i="1" dirty="0">
                <a:solidFill>
                  <a:srgbClr val="00B050"/>
                </a:solidFill>
              </a:rPr>
              <a:t> Kata</a:t>
            </a:r>
            <a:r>
              <a:rPr lang="sk-SK" sz="4400" b="1" i="1" dirty="0" smtClean="0">
                <a:solidFill>
                  <a:srgbClr val="00B050"/>
                </a:solidFill>
              </a:rPr>
              <a:t>?</a:t>
            </a:r>
          </a:p>
          <a:p>
            <a:pPr algn="ctr"/>
            <a:r>
              <a:rPr lang="sk-SK" sz="4400" b="1" dirty="0" err="1" smtClean="0">
                <a:solidFill>
                  <a:schemeClr val="tx1"/>
                </a:solidFill>
              </a:rPr>
              <a:t>szép</a:t>
            </a:r>
            <a:endParaRPr lang="sk-SK" sz="4400" b="1" dirty="0" smtClean="0">
              <a:solidFill>
                <a:schemeClr val="tx1"/>
              </a:solidFill>
            </a:endParaRPr>
          </a:p>
          <a:p>
            <a:pPr algn="ctr"/>
            <a:r>
              <a:rPr lang="sk-SK" sz="4400" b="1" dirty="0" err="1" smtClean="0">
                <a:solidFill>
                  <a:schemeClr val="tx1"/>
                </a:solidFill>
              </a:rPr>
              <a:t>kislány</a:t>
            </a:r>
            <a:endParaRPr lang="sk-SK" sz="4400" b="1" dirty="0" smtClean="0">
              <a:solidFill>
                <a:schemeClr val="tx1"/>
              </a:solidFill>
            </a:endParaRPr>
          </a:p>
          <a:p>
            <a:pPr algn="ctr"/>
            <a:r>
              <a:rPr lang="sk-SK" sz="4400" b="1" dirty="0" smtClean="0">
                <a:solidFill>
                  <a:schemeClr val="tx1"/>
                </a:solidFill>
              </a:rPr>
              <a:t>Kata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1608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8.</a:t>
            </a:r>
            <a:r>
              <a:rPr lang="en-US" b="1" dirty="0" err="1" smtClean="0">
                <a:solidFill>
                  <a:srgbClr val="7030A0"/>
                </a:solidFill>
              </a:rPr>
              <a:t>Mutasd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be </a:t>
            </a:r>
            <a:r>
              <a:rPr lang="sk-SK" b="1" dirty="0" smtClean="0">
                <a:solidFill>
                  <a:srgbClr val="7030A0"/>
                </a:solidFill>
              </a:rPr>
              <a:t>       </a:t>
            </a:r>
            <a:r>
              <a:rPr lang="en-US" b="1" dirty="0" smtClean="0">
                <a:solidFill>
                  <a:srgbClr val="7030A0"/>
                </a:solidFill>
              </a:rPr>
              <a:t>a </a:t>
            </a:r>
            <a:r>
              <a:rPr lang="en-US" b="1" dirty="0" err="1">
                <a:solidFill>
                  <a:srgbClr val="7030A0"/>
                </a:solidFill>
              </a:rPr>
              <a:t>szobádat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néhány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mondatban</a:t>
            </a:r>
            <a:r>
              <a:rPr lang="en-US" b="1" dirty="0">
                <a:solidFill>
                  <a:srgbClr val="7030A0"/>
                </a:solidFill>
              </a:rPr>
              <a:t>!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 err="1" smtClean="0">
                <a:solidFill>
                  <a:schemeClr val="tx1"/>
                </a:solidFill>
              </a:rPr>
              <a:t>Írj</a:t>
            </a:r>
            <a:r>
              <a:rPr lang="sk-SK" sz="3600" b="1" dirty="0" smtClean="0">
                <a:solidFill>
                  <a:schemeClr val="tx1"/>
                </a:solidFill>
              </a:rPr>
              <a:t> 3 </a:t>
            </a:r>
            <a:r>
              <a:rPr lang="sk-SK" sz="3600" b="1" dirty="0" err="1" smtClean="0">
                <a:solidFill>
                  <a:schemeClr val="tx1"/>
                </a:solidFill>
              </a:rPr>
              <a:t>kijelentő</a:t>
            </a:r>
            <a:r>
              <a:rPr lang="sk-SK" sz="3600" b="1" dirty="0" smtClean="0">
                <a:solidFill>
                  <a:schemeClr val="tx1"/>
                </a:solidFill>
              </a:rPr>
              <a:t> </a:t>
            </a:r>
            <a:r>
              <a:rPr lang="sk-SK" sz="3600" b="1" dirty="0" err="1" smtClean="0">
                <a:solidFill>
                  <a:schemeClr val="tx1"/>
                </a:solidFill>
              </a:rPr>
              <a:t>mondatot</a:t>
            </a:r>
            <a:r>
              <a:rPr lang="sk-SK" sz="36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sk-SK" sz="3600" b="1" dirty="0">
              <a:solidFill>
                <a:schemeClr val="tx1"/>
              </a:solidFill>
            </a:endParaRPr>
          </a:p>
          <a:p>
            <a:pPr algn="ctr"/>
            <a:r>
              <a:rPr lang="sk-SK" sz="3600" b="1" dirty="0" smtClean="0">
                <a:solidFill>
                  <a:schemeClr val="tx1"/>
                </a:solidFill>
              </a:rPr>
              <a:t>1..............................................</a:t>
            </a:r>
          </a:p>
          <a:p>
            <a:pPr algn="ctr"/>
            <a:r>
              <a:rPr lang="sk-SK" sz="3600" b="1" dirty="0" smtClean="0">
                <a:solidFill>
                  <a:schemeClr val="tx1"/>
                </a:solidFill>
              </a:rPr>
              <a:t>2..............................................</a:t>
            </a:r>
          </a:p>
          <a:p>
            <a:pPr algn="ctr"/>
            <a:r>
              <a:rPr lang="sk-SK" sz="3600" b="1" dirty="0" smtClean="0">
                <a:solidFill>
                  <a:schemeClr val="tx1"/>
                </a:solidFill>
              </a:rPr>
              <a:t>3..............................................</a:t>
            </a:r>
            <a:endParaRPr lang="sk-SK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55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9.Melyik </a:t>
            </a:r>
            <a:r>
              <a:rPr lang="sk-SK" b="1" dirty="0">
                <a:solidFill>
                  <a:srgbClr val="7030A0"/>
                </a:solidFill>
              </a:rPr>
              <a:t>NEM </a:t>
            </a:r>
            <a:r>
              <a:rPr lang="sk-SK" b="1" dirty="0" err="1">
                <a:solidFill>
                  <a:srgbClr val="7030A0"/>
                </a:solidFill>
              </a:rPr>
              <a:t>kérdő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</a:t>
            </a:r>
            <a:r>
              <a:rPr lang="sk-SK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b="1" dirty="0" err="1" smtClean="0">
                <a:solidFill>
                  <a:schemeClr val="tx1"/>
                </a:solidFill>
              </a:rPr>
              <a:t>Azonnal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menj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el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smtClean="0">
                <a:solidFill>
                  <a:schemeClr val="tx1"/>
                </a:solidFill>
              </a:rPr>
              <a:t>a </a:t>
            </a:r>
            <a:r>
              <a:rPr lang="sk-SK" sz="3200" b="1" dirty="0" err="1" smtClean="0">
                <a:solidFill>
                  <a:schemeClr val="tx1"/>
                </a:solidFill>
              </a:rPr>
              <a:t>nagyihoz</a:t>
            </a:r>
            <a:endParaRPr lang="sk-SK" sz="3200" b="1" dirty="0" smtClean="0">
              <a:solidFill>
                <a:schemeClr val="tx1"/>
              </a:solidFill>
            </a:endParaRPr>
          </a:p>
          <a:p>
            <a:endParaRPr lang="sk-SK" sz="3200" b="1" dirty="0" smtClean="0">
              <a:solidFill>
                <a:schemeClr val="tx1"/>
              </a:solidFill>
            </a:endParaRPr>
          </a:p>
          <a:p>
            <a:r>
              <a:rPr lang="sk-SK" sz="3200" b="1" dirty="0" err="1" smtClean="0">
                <a:solidFill>
                  <a:schemeClr val="tx1"/>
                </a:solidFill>
              </a:rPr>
              <a:t>Elmenjek</a:t>
            </a:r>
            <a:r>
              <a:rPr lang="sk-SK" sz="3200" b="1" dirty="0" smtClean="0">
                <a:solidFill>
                  <a:schemeClr val="tx1"/>
                </a:solidFill>
              </a:rPr>
              <a:t>-e a </a:t>
            </a:r>
            <a:r>
              <a:rPr lang="sk-SK" sz="3200" b="1" dirty="0" err="1" smtClean="0">
                <a:solidFill>
                  <a:schemeClr val="tx1"/>
                </a:solidFill>
              </a:rPr>
              <a:t>nagyihoz</a:t>
            </a:r>
            <a:endParaRPr lang="sk-SK" sz="3200" b="1" dirty="0" smtClean="0">
              <a:solidFill>
                <a:schemeClr val="tx1"/>
              </a:solidFill>
            </a:endParaRPr>
          </a:p>
          <a:p>
            <a:endParaRPr lang="sk-SK" sz="3200" b="1" dirty="0" smtClean="0">
              <a:solidFill>
                <a:schemeClr val="tx1"/>
              </a:solidFill>
            </a:endParaRPr>
          </a:p>
          <a:p>
            <a:r>
              <a:rPr lang="sk-SK" sz="3200" b="1" dirty="0" err="1">
                <a:solidFill>
                  <a:schemeClr val="tx1"/>
                </a:solidFill>
              </a:rPr>
              <a:t>Mikor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menjek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el</a:t>
            </a:r>
            <a:r>
              <a:rPr lang="sk-SK" sz="3200" b="1" dirty="0" smtClean="0">
                <a:solidFill>
                  <a:schemeClr val="tx1"/>
                </a:solidFill>
              </a:rPr>
              <a:t> a  </a:t>
            </a:r>
            <a:r>
              <a:rPr lang="sk-SK" sz="3200" b="1" dirty="0" err="1">
                <a:solidFill>
                  <a:schemeClr val="tx1"/>
                </a:solidFill>
              </a:rPr>
              <a:t>nagyihoz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0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82709" cy="460118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10.Mit </a:t>
            </a:r>
            <a:r>
              <a:rPr lang="sk-SK" b="1" dirty="0" err="1">
                <a:solidFill>
                  <a:srgbClr val="7030A0"/>
                </a:solidFill>
              </a:rPr>
              <a:t>kérdezhettem</a:t>
            </a:r>
            <a:r>
              <a:rPr lang="sk-SK" b="1" dirty="0">
                <a:solidFill>
                  <a:srgbClr val="7030A0"/>
                </a:solidFill>
              </a:rPr>
              <a:t>, ha </a:t>
            </a:r>
            <a:r>
              <a:rPr lang="sk-SK" b="1" dirty="0" err="1">
                <a:solidFill>
                  <a:srgbClr val="7030A0"/>
                </a:solidFill>
              </a:rPr>
              <a:t>ezt</a:t>
            </a:r>
            <a:r>
              <a:rPr lang="sk-SK" b="1" dirty="0">
                <a:solidFill>
                  <a:srgbClr val="7030A0"/>
                </a:solidFill>
              </a:rPr>
              <a:t> a </a:t>
            </a:r>
            <a:r>
              <a:rPr lang="sk-SK" b="1" dirty="0" err="1">
                <a:solidFill>
                  <a:srgbClr val="7030A0"/>
                </a:solidFill>
              </a:rPr>
              <a:t>választ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kaptam</a:t>
            </a:r>
            <a:r>
              <a:rPr lang="sk-SK" b="1" dirty="0">
                <a:solidFill>
                  <a:srgbClr val="7030A0"/>
                </a:solidFill>
              </a:rPr>
              <a:t>: </a:t>
            </a:r>
            <a:r>
              <a:rPr lang="sk-SK" b="1" i="1" dirty="0">
                <a:solidFill>
                  <a:srgbClr val="FF0000"/>
                </a:solidFill>
              </a:rPr>
              <a:t>"</a:t>
            </a:r>
            <a:r>
              <a:rPr lang="sk-SK" b="1" i="1" dirty="0" err="1">
                <a:solidFill>
                  <a:srgbClr val="FF0000"/>
                </a:solidFill>
              </a:rPr>
              <a:t>Jobban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  <a:r>
              <a:rPr lang="sk-SK" b="1" i="1" dirty="0" err="1">
                <a:solidFill>
                  <a:srgbClr val="FF0000"/>
                </a:solidFill>
              </a:rPr>
              <a:t>szeretem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  <a:r>
              <a:rPr lang="sk-SK" b="1" i="1" dirty="0" err="1">
                <a:solidFill>
                  <a:srgbClr val="FF0000"/>
                </a:solidFill>
              </a:rPr>
              <a:t>az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almásat</a:t>
            </a:r>
            <a:r>
              <a:rPr lang="sk-SK" b="1" i="1" dirty="0" smtClean="0">
                <a:solidFill>
                  <a:srgbClr val="FF0000"/>
                </a:solidFill>
              </a:rPr>
              <a:t>."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3200" b="1" dirty="0" err="1">
                <a:solidFill>
                  <a:schemeClr val="tx1"/>
                </a:solidFill>
              </a:rPr>
              <a:t>Mákos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vagy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almás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pitét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kérsz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inkább</a:t>
            </a:r>
            <a:r>
              <a:rPr lang="sk-SK" sz="3200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k-SK" sz="3200" b="1" dirty="0" err="1">
                <a:solidFill>
                  <a:schemeClr val="tx1"/>
                </a:solidFill>
              </a:rPr>
              <a:t>Kérsz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még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egy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kis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pitét</a:t>
            </a:r>
            <a:r>
              <a:rPr lang="sk-SK" sz="3200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pt-BR" sz="3200" b="1" dirty="0">
                <a:solidFill>
                  <a:schemeClr val="tx1"/>
                </a:solidFill>
              </a:rPr>
              <a:t>Nem szereted az almás pitét?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11.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Melyik</a:t>
            </a:r>
            <a:r>
              <a:rPr lang="sk-SK" b="1" dirty="0">
                <a:solidFill>
                  <a:srgbClr val="7030A0"/>
                </a:solidFill>
              </a:rPr>
              <a:t> NEM </a:t>
            </a:r>
            <a:r>
              <a:rPr lang="sk-SK" b="1" dirty="0" err="1">
                <a:solidFill>
                  <a:srgbClr val="7030A0"/>
                </a:solidFill>
              </a:rPr>
              <a:t>óhajtó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</a:t>
            </a:r>
            <a:r>
              <a:rPr lang="sk-SK" b="1" dirty="0">
                <a:solidFill>
                  <a:srgbClr val="7030A0"/>
                </a:solidFill>
              </a:rPr>
              <a:t>? 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3200" b="1" dirty="0" err="1">
                <a:solidFill>
                  <a:schemeClr val="tx1"/>
                </a:solidFill>
              </a:rPr>
              <a:t>Bárcsak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ehetnék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annyi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fagyit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r>
              <a:rPr lang="sk-SK" sz="3200" b="1" dirty="0" err="1">
                <a:solidFill>
                  <a:schemeClr val="tx1"/>
                </a:solidFill>
              </a:rPr>
              <a:t>amennyi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belém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smtClean="0">
                <a:solidFill>
                  <a:schemeClr val="tx1"/>
                </a:solidFill>
              </a:rPr>
              <a:t>fér</a:t>
            </a:r>
          </a:p>
          <a:p>
            <a:pPr>
              <a:lnSpc>
                <a:spcPct val="150000"/>
              </a:lnSpc>
            </a:pPr>
            <a:r>
              <a:rPr lang="sk-SK" sz="3200" b="1" dirty="0" err="1">
                <a:solidFill>
                  <a:schemeClr val="tx1"/>
                </a:solidFill>
              </a:rPr>
              <a:t>Luca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megette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az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össze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fagyit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b="1" dirty="0">
                <a:solidFill>
                  <a:schemeClr val="tx1"/>
                </a:solidFill>
              </a:rPr>
              <a:t>Bár </a:t>
            </a:r>
            <a:r>
              <a:rPr lang="sk-SK" sz="3200" b="1" dirty="0" err="1">
                <a:solidFill>
                  <a:schemeClr val="tx1"/>
                </a:solidFill>
              </a:rPr>
              <a:t>kapnék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egy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nagy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adag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fagyit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38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12.Mit </a:t>
            </a:r>
            <a:r>
              <a:rPr lang="sk-SK" b="1" dirty="0" err="1" smtClean="0">
                <a:solidFill>
                  <a:srgbClr val="7030A0"/>
                </a:solidFill>
              </a:rPr>
              <a:t>fejez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 smtClean="0">
                <a:solidFill>
                  <a:srgbClr val="7030A0"/>
                </a:solidFill>
              </a:rPr>
              <a:t>ki</a:t>
            </a:r>
            <a:r>
              <a:rPr lang="sk-SK" b="1" dirty="0" smtClean="0">
                <a:solidFill>
                  <a:srgbClr val="7030A0"/>
                </a:solidFill>
              </a:rPr>
              <a:t> a </a:t>
            </a:r>
            <a:r>
              <a:rPr lang="sk-SK" b="1" dirty="0" err="1" smtClean="0">
                <a:solidFill>
                  <a:srgbClr val="7030A0"/>
                </a:solidFill>
              </a:rPr>
              <a:t>következő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 smtClean="0">
                <a:solidFill>
                  <a:srgbClr val="7030A0"/>
                </a:solidFill>
              </a:rPr>
              <a:t>mondat</a:t>
            </a:r>
            <a:r>
              <a:rPr lang="sk-SK" b="1" dirty="0" smtClean="0">
                <a:solidFill>
                  <a:srgbClr val="7030A0"/>
                </a:solidFill>
              </a:rPr>
              <a:t>?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3600" b="1" i="1" dirty="0">
                <a:solidFill>
                  <a:srgbClr val="00B050"/>
                </a:solidFill>
              </a:rPr>
              <a:t>"De </a:t>
            </a:r>
            <a:r>
              <a:rPr lang="sk-SK" sz="3600" b="1" i="1" dirty="0" err="1">
                <a:solidFill>
                  <a:srgbClr val="00B050"/>
                </a:solidFill>
              </a:rPr>
              <a:t>jó</a:t>
            </a:r>
            <a:r>
              <a:rPr lang="sk-SK" sz="3600" b="1" i="1" dirty="0">
                <a:solidFill>
                  <a:srgbClr val="00B050"/>
                </a:solidFill>
              </a:rPr>
              <a:t>, </a:t>
            </a:r>
            <a:r>
              <a:rPr lang="sk-SK" sz="3600" b="1" i="1" dirty="0" err="1">
                <a:solidFill>
                  <a:srgbClr val="00B050"/>
                </a:solidFill>
              </a:rPr>
              <a:t>hogy</a:t>
            </a:r>
            <a:r>
              <a:rPr lang="sk-SK" sz="3600" b="1" i="1" dirty="0">
                <a:solidFill>
                  <a:srgbClr val="00B050"/>
                </a:solidFill>
              </a:rPr>
              <a:t> </a:t>
            </a:r>
            <a:r>
              <a:rPr lang="sk-SK" sz="3600" b="1" i="1" dirty="0" err="1">
                <a:solidFill>
                  <a:srgbClr val="00B050"/>
                </a:solidFill>
              </a:rPr>
              <a:t>itt</a:t>
            </a:r>
            <a:r>
              <a:rPr lang="sk-SK" sz="3600" b="1" i="1" dirty="0">
                <a:solidFill>
                  <a:srgbClr val="00B050"/>
                </a:solidFill>
              </a:rPr>
              <a:t> </a:t>
            </a:r>
            <a:r>
              <a:rPr lang="sk-SK" sz="3600" b="1" i="1" dirty="0" smtClean="0">
                <a:solidFill>
                  <a:srgbClr val="00B050"/>
                </a:solidFill>
              </a:rPr>
              <a:t> </a:t>
            </a:r>
            <a:r>
              <a:rPr lang="sk-SK" sz="3600" b="1" i="1" dirty="0" err="1">
                <a:solidFill>
                  <a:srgbClr val="00B050"/>
                </a:solidFill>
              </a:rPr>
              <a:t>vagy</a:t>
            </a:r>
            <a:r>
              <a:rPr lang="sk-SK" sz="3600" b="1" i="1" dirty="0" smtClean="0">
                <a:solidFill>
                  <a:srgbClr val="00B050"/>
                </a:solidFill>
              </a:rPr>
              <a:t>!„</a:t>
            </a:r>
          </a:p>
          <a:p>
            <a:pPr marL="0" indent="0" algn="ctr">
              <a:buNone/>
            </a:pPr>
            <a:endParaRPr lang="sk-SK" sz="3600" b="1" i="1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Meglepetést</a:t>
            </a:r>
            <a:r>
              <a:rPr lang="sk-SK" sz="3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Szomorúságot</a:t>
            </a:r>
            <a:r>
              <a:rPr lang="sk-SK" sz="3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Örömet</a:t>
            </a:r>
            <a:r>
              <a:rPr lang="sk-SK" sz="3200" b="1" dirty="0" smtClean="0">
                <a:solidFill>
                  <a:schemeClr val="tx1"/>
                </a:solidFill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7628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 err="1" smtClean="0">
                <a:solidFill>
                  <a:srgbClr val="7030A0"/>
                </a:solidFill>
              </a:rPr>
              <a:t>Ismétlés</a:t>
            </a:r>
            <a:endParaRPr lang="sk-SK" sz="48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rgbClr val="00B050"/>
                </a:solidFill>
              </a:rPr>
              <a:t>A </a:t>
            </a:r>
            <a:r>
              <a:rPr lang="sk-SK" sz="3200" b="1" dirty="0" err="1" smtClean="0">
                <a:solidFill>
                  <a:srgbClr val="00B050"/>
                </a:solidFill>
              </a:rPr>
              <a:t>mondatok</a:t>
            </a:r>
            <a:r>
              <a:rPr lang="sk-SK" sz="3200" b="1" dirty="0" smtClean="0">
                <a:solidFill>
                  <a:srgbClr val="00B050"/>
                </a:solidFill>
              </a:rPr>
              <a:t> </a:t>
            </a:r>
            <a:r>
              <a:rPr lang="sk-SK" sz="3200" b="1" dirty="0" err="1" smtClean="0">
                <a:solidFill>
                  <a:srgbClr val="00B050"/>
                </a:solidFill>
              </a:rPr>
              <a:t>felosztása</a:t>
            </a:r>
            <a:r>
              <a:rPr lang="sk-SK" sz="3200" b="1" dirty="0" smtClean="0">
                <a:solidFill>
                  <a:srgbClr val="00B050"/>
                </a:solidFill>
              </a:rPr>
              <a:t> </a:t>
            </a:r>
            <a:r>
              <a:rPr lang="sk-SK" sz="3200" b="1" dirty="0" err="1" smtClean="0">
                <a:solidFill>
                  <a:srgbClr val="00B050"/>
                </a:solidFill>
              </a:rPr>
              <a:t>minőségük</a:t>
            </a:r>
            <a:r>
              <a:rPr lang="sk-SK" sz="3200" b="1" dirty="0" smtClean="0">
                <a:solidFill>
                  <a:srgbClr val="00B050"/>
                </a:solidFill>
              </a:rPr>
              <a:t> </a:t>
            </a:r>
            <a:r>
              <a:rPr lang="sk-SK" sz="3200" b="1" dirty="0" err="1" smtClean="0">
                <a:solidFill>
                  <a:srgbClr val="00B050"/>
                </a:solidFill>
              </a:rPr>
              <a:t>szerint</a:t>
            </a:r>
            <a:r>
              <a:rPr lang="sk-SK" sz="3200" b="1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r>
              <a:rPr lang="sk-SK" sz="3200" b="1" dirty="0" err="1" smtClean="0"/>
              <a:t>Kijelentő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mondat</a:t>
            </a:r>
            <a:r>
              <a:rPr lang="sk-SK" sz="3200" b="1" dirty="0" smtClean="0"/>
              <a:t> - </a:t>
            </a:r>
            <a:r>
              <a:rPr lang="sk-SK" sz="60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sk-SK" sz="3200" b="1" dirty="0" err="1" smtClean="0"/>
              <a:t>Kérdő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mondat</a:t>
            </a:r>
            <a:r>
              <a:rPr lang="sk-SK" sz="3200" b="1" dirty="0" smtClean="0"/>
              <a:t> - </a:t>
            </a:r>
            <a:r>
              <a:rPr lang="sk-SK" sz="3200" b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sk-SK" sz="3200" b="1" dirty="0" err="1" smtClean="0"/>
              <a:t>Felkiáltó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mondat</a:t>
            </a:r>
            <a:r>
              <a:rPr lang="sk-SK" sz="3200" b="1" dirty="0" smtClean="0"/>
              <a:t> - 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sk-SK" sz="3200" b="1" dirty="0" err="1" smtClean="0"/>
              <a:t>Felszólító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mondat</a:t>
            </a:r>
            <a:r>
              <a:rPr lang="sk-SK" sz="3200" b="1" dirty="0" smtClean="0"/>
              <a:t> - 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sk-SK" sz="3200" b="1" dirty="0" err="1" smtClean="0"/>
              <a:t>Óhajtó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mondat</a:t>
            </a:r>
            <a:r>
              <a:rPr lang="sk-SK" sz="3200" b="1" dirty="0" smtClean="0"/>
              <a:t> - 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36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7030A0"/>
                </a:solidFill>
              </a:rPr>
              <a:t>Olvasd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el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figyelmesen</a:t>
            </a:r>
            <a:r>
              <a:rPr lang="sk-SK" sz="3600" b="1" dirty="0" smtClean="0">
                <a:solidFill>
                  <a:srgbClr val="7030A0"/>
                </a:solidFill>
              </a:rPr>
              <a:t> a </a:t>
            </a:r>
            <a:r>
              <a:rPr lang="sk-SK" sz="3600" b="1" dirty="0" err="1" smtClean="0">
                <a:solidFill>
                  <a:srgbClr val="7030A0"/>
                </a:solidFill>
              </a:rPr>
              <a:t>következő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feladatokat</a:t>
            </a:r>
            <a:r>
              <a:rPr lang="sk-SK" sz="3600" b="1" dirty="0" smtClean="0">
                <a:solidFill>
                  <a:srgbClr val="7030A0"/>
                </a:solidFill>
              </a:rPr>
              <a:t>!</a:t>
            </a:r>
          </a:p>
          <a:p>
            <a:r>
              <a:rPr lang="sk-SK" sz="3600" b="1" dirty="0" smtClean="0">
                <a:solidFill>
                  <a:srgbClr val="7030A0"/>
                </a:solidFill>
              </a:rPr>
              <a:t>A </a:t>
            </a:r>
            <a:r>
              <a:rPr lang="sk-SK" sz="3600" b="1" dirty="0" err="1" smtClean="0">
                <a:solidFill>
                  <a:srgbClr val="7030A0"/>
                </a:solidFill>
              </a:rPr>
              <a:t>helyes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választ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mindig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írd</a:t>
            </a:r>
            <a:r>
              <a:rPr lang="sk-SK" sz="3600" b="1" dirty="0" smtClean="0">
                <a:solidFill>
                  <a:srgbClr val="7030A0"/>
                </a:solidFill>
              </a:rPr>
              <a:t> </a:t>
            </a:r>
            <a:r>
              <a:rPr lang="sk-SK" sz="3600" b="1" dirty="0" err="1" smtClean="0">
                <a:solidFill>
                  <a:srgbClr val="7030A0"/>
                </a:solidFill>
              </a:rPr>
              <a:t>be</a:t>
            </a:r>
            <a:r>
              <a:rPr lang="sk-SK" sz="3600" b="1" dirty="0" smtClean="0">
                <a:solidFill>
                  <a:srgbClr val="7030A0"/>
                </a:solidFill>
              </a:rPr>
              <a:t>            a </a:t>
            </a:r>
            <a:r>
              <a:rPr lang="sk-SK" sz="3600" b="1" dirty="0" err="1" smtClean="0">
                <a:solidFill>
                  <a:srgbClr val="7030A0"/>
                </a:solidFill>
              </a:rPr>
              <a:t>füzetebe</a:t>
            </a:r>
            <a:r>
              <a:rPr lang="sk-SK" sz="3600" b="1" dirty="0" smtClean="0">
                <a:solidFill>
                  <a:srgbClr val="7030A0"/>
                </a:solidFill>
              </a:rPr>
              <a:t>!</a:t>
            </a:r>
            <a:endParaRPr lang="sk-SK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65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1. </a:t>
            </a:r>
            <a:r>
              <a:rPr lang="sk-SK" b="1" dirty="0" err="1" smtClean="0">
                <a:solidFill>
                  <a:srgbClr val="7030A0"/>
                </a:solidFill>
              </a:rPr>
              <a:t>Válaszd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 smtClean="0">
                <a:solidFill>
                  <a:srgbClr val="7030A0"/>
                </a:solidFill>
              </a:rPr>
              <a:t>ki</a:t>
            </a:r>
            <a:r>
              <a:rPr lang="sk-SK" b="1" dirty="0" smtClean="0">
                <a:solidFill>
                  <a:srgbClr val="7030A0"/>
                </a:solidFill>
              </a:rPr>
              <a:t>      a </a:t>
            </a:r>
            <a:r>
              <a:rPr lang="sk-SK" b="1" dirty="0" err="1" smtClean="0">
                <a:solidFill>
                  <a:srgbClr val="7030A0"/>
                </a:solidFill>
              </a:rPr>
              <a:t>kijelentő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 smtClean="0">
                <a:solidFill>
                  <a:srgbClr val="7030A0"/>
                </a:solidFill>
              </a:rPr>
              <a:t>mondatot</a:t>
            </a:r>
            <a:r>
              <a:rPr lang="sk-SK" b="1" dirty="0" smtClean="0">
                <a:solidFill>
                  <a:srgbClr val="7030A0"/>
                </a:solidFill>
              </a:rPr>
              <a:t>!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3200" b="1" dirty="0">
                <a:solidFill>
                  <a:schemeClr val="tx1"/>
                </a:solidFill>
              </a:rPr>
              <a:t>Béla </a:t>
            </a:r>
            <a:r>
              <a:rPr lang="sk-SK" sz="3200" b="1" dirty="0" err="1">
                <a:solidFill>
                  <a:schemeClr val="tx1"/>
                </a:solidFill>
              </a:rPr>
              <a:t>és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Péter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tegnap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elmentek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moziba</a:t>
            </a:r>
            <a:r>
              <a:rPr lang="sk-SK" sz="3200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3200" b="1" dirty="0" smtClean="0">
                <a:solidFill>
                  <a:schemeClr val="tx1"/>
                </a:solidFill>
              </a:rPr>
              <a:t>Hol </a:t>
            </a:r>
            <a:r>
              <a:rPr lang="sk-SK" sz="3200" b="1" dirty="0" err="1" smtClean="0">
                <a:solidFill>
                  <a:schemeClr val="tx1"/>
                </a:solidFill>
              </a:rPr>
              <a:t>voltatok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tegnap</a:t>
            </a:r>
            <a:r>
              <a:rPr lang="sk-SK" sz="3200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Menjetek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el</a:t>
            </a:r>
            <a:r>
              <a:rPr lang="sk-SK" sz="3200" b="1" dirty="0" smtClean="0">
                <a:solidFill>
                  <a:schemeClr val="tx1"/>
                </a:solidFill>
              </a:rPr>
              <a:t> a </a:t>
            </a:r>
            <a:r>
              <a:rPr lang="sk-SK" sz="3200" b="1" dirty="0" err="1" smtClean="0">
                <a:solidFill>
                  <a:schemeClr val="tx1"/>
                </a:solidFill>
              </a:rPr>
              <a:t>moziba</a:t>
            </a:r>
            <a:r>
              <a:rPr lang="sk-SK" sz="3200" b="1" dirty="0" smtClean="0">
                <a:solidFill>
                  <a:schemeClr val="tx1"/>
                </a:solidFill>
              </a:rPr>
              <a:t>!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19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2966799" cy="460118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4000" b="1" dirty="0" smtClean="0">
                <a:solidFill>
                  <a:srgbClr val="7030A0"/>
                </a:solidFill>
              </a:rPr>
              <a:t>2.Milyen </a:t>
            </a:r>
            <a:r>
              <a:rPr lang="sk-SK" sz="4000" b="1" dirty="0" err="1">
                <a:solidFill>
                  <a:srgbClr val="7030A0"/>
                </a:solidFill>
              </a:rPr>
              <a:t>írásjel</a:t>
            </a:r>
            <a:r>
              <a:rPr lang="sk-SK" sz="4000" b="1" dirty="0">
                <a:solidFill>
                  <a:srgbClr val="7030A0"/>
                </a:solidFill>
              </a:rPr>
              <a:t> </a:t>
            </a:r>
            <a:r>
              <a:rPr lang="sk-SK" sz="4000" b="1" dirty="0" err="1">
                <a:solidFill>
                  <a:srgbClr val="7030A0"/>
                </a:solidFill>
              </a:rPr>
              <a:t>szerepel</a:t>
            </a:r>
            <a:r>
              <a:rPr lang="sk-SK" sz="4000" b="1" dirty="0">
                <a:solidFill>
                  <a:srgbClr val="7030A0"/>
                </a:solidFill>
              </a:rPr>
              <a:t> </a:t>
            </a:r>
            <a:r>
              <a:rPr lang="sk-SK" sz="4000" b="1" dirty="0" smtClean="0">
                <a:solidFill>
                  <a:srgbClr val="7030A0"/>
                </a:solidFill>
              </a:rPr>
              <a:t>        a </a:t>
            </a:r>
            <a:r>
              <a:rPr lang="sk-SK" sz="4000" b="1" dirty="0" err="1" smtClean="0">
                <a:solidFill>
                  <a:srgbClr val="7030A0"/>
                </a:solidFill>
              </a:rPr>
              <a:t>kérdő</a:t>
            </a:r>
            <a:r>
              <a:rPr lang="sk-SK" sz="4000" b="1" dirty="0" smtClean="0">
                <a:solidFill>
                  <a:srgbClr val="7030A0"/>
                </a:solidFill>
              </a:rPr>
              <a:t>- </a:t>
            </a:r>
            <a:r>
              <a:rPr lang="sk-SK" sz="4000" b="1" dirty="0" err="1" smtClean="0">
                <a:solidFill>
                  <a:srgbClr val="7030A0"/>
                </a:solidFill>
              </a:rPr>
              <a:t>mondat</a:t>
            </a:r>
            <a:r>
              <a:rPr lang="sk-SK" sz="4000" b="1" dirty="0" smtClean="0">
                <a:solidFill>
                  <a:srgbClr val="7030A0"/>
                </a:solidFill>
              </a:rPr>
              <a:t> </a:t>
            </a:r>
            <a:r>
              <a:rPr lang="sk-SK" sz="4000" b="1" dirty="0" err="1">
                <a:solidFill>
                  <a:srgbClr val="7030A0"/>
                </a:solidFill>
              </a:rPr>
              <a:t>végén</a:t>
            </a:r>
            <a:r>
              <a:rPr lang="sk-SK" sz="40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err="1">
                <a:solidFill>
                  <a:schemeClr val="tx1"/>
                </a:solidFill>
              </a:rPr>
              <a:t>pont</a:t>
            </a:r>
            <a:endParaRPr lang="sk-SK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sk-SK" sz="4000" b="1" dirty="0">
              <a:solidFill>
                <a:schemeClr val="tx1"/>
              </a:solidFill>
            </a:endParaRPr>
          </a:p>
          <a:p>
            <a:pPr algn="ctr"/>
            <a:r>
              <a:rPr lang="sk-SK" sz="4000" b="1" dirty="0" err="1">
                <a:solidFill>
                  <a:schemeClr val="tx1"/>
                </a:solidFill>
              </a:rPr>
              <a:t>felkiáltójel</a:t>
            </a:r>
            <a:endParaRPr lang="sk-SK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sk-SK" sz="4000" b="1" dirty="0">
              <a:solidFill>
                <a:schemeClr val="tx1"/>
              </a:solidFill>
            </a:endParaRPr>
          </a:p>
          <a:p>
            <a:pPr algn="ctr"/>
            <a:r>
              <a:rPr lang="sk-SK" sz="4000" b="1" dirty="0" err="1">
                <a:solidFill>
                  <a:schemeClr val="tx1"/>
                </a:solidFill>
              </a:rPr>
              <a:t>kérdőjel</a:t>
            </a:r>
            <a:endParaRPr lang="sk-SK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9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123837"/>
            <a:ext cx="3451538" cy="460118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3.</a:t>
            </a:r>
            <a:r>
              <a:rPr lang="en-US" b="1" dirty="0" err="1" smtClean="0">
                <a:solidFill>
                  <a:srgbClr val="7030A0"/>
                </a:solidFill>
              </a:rPr>
              <a:t>Milyen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betűvel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kezdjük</a:t>
            </a:r>
            <a:r>
              <a:rPr lang="en-US" b="1" dirty="0">
                <a:solidFill>
                  <a:srgbClr val="7030A0"/>
                </a:solidFill>
              </a:rPr>
              <a:t> a </a:t>
            </a:r>
            <a:r>
              <a:rPr lang="en-US" b="1" dirty="0" err="1">
                <a:solidFill>
                  <a:srgbClr val="7030A0"/>
                </a:solidFill>
              </a:rPr>
              <a:t>kérdőmondatot</a:t>
            </a:r>
            <a:r>
              <a:rPr lang="en-US" b="1" dirty="0">
                <a:solidFill>
                  <a:srgbClr val="7030A0"/>
                </a:solidFill>
              </a:rPr>
              <a:t>?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u-HU" sz="4400" b="1" dirty="0">
                <a:solidFill>
                  <a:schemeClr val="tx1"/>
                </a:solidFill>
              </a:rPr>
              <a:t>Nagy </a:t>
            </a:r>
            <a:r>
              <a:rPr lang="hu-HU" sz="4400" b="1" dirty="0" smtClean="0">
                <a:solidFill>
                  <a:schemeClr val="tx1"/>
                </a:solidFill>
              </a:rPr>
              <a:t>kezdőbetűvel.</a:t>
            </a:r>
          </a:p>
          <a:p>
            <a:pPr algn="ctr">
              <a:lnSpc>
                <a:spcPct val="150000"/>
              </a:lnSpc>
            </a:pPr>
            <a:r>
              <a:rPr lang="hu-HU" sz="4400" b="1" dirty="0" smtClean="0">
                <a:solidFill>
                  <a:schemeClr val="tx1"/>
                </a:solidFill>
              </a:rPr>
              <a:t>Kis </a:t>
            </a:r>
            <a:r>
              <a:rPr lang="hu-HU" sz="4400" b="1" dirty="0">
                <a:solidFill>
                  <a:schemeClr val="tx1"/>
                </a:solidFill>
              </a:rPr>
              <a:t>kezdőbetűvel.</a:t>
            </a:r>
            <a:endParaRPr lang="sk-SK" sz="4400" b="1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/>
            </a:r>
            <a:b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</a:b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Nagy kezdőbetűvel.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Kis kezdőbetűvel.</a:t>
            </a:r>
            <a:endParaRPr kumimoji="0" lang="sk-SK" sz="900" b="0" i="0" u="none" strike="noStrike" cap="none" normalizeH="0" baseline="0" smtClean="0">
              <a:ln>
                <a:noFill/>
              </a:ln>
              <a:solidFill>
                <a:srgbClr val="0C3352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/>
            </a:r>
            <a:b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</a:b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Nagy kezdőbetűvel.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Kis kezdőbetűvel.</a:t>
            </a:r>
            <a:endParaRPr kumimoji="0" lang="sk-SK" sz="900" b="0" i="0" u="none" strike="noStrike" cap="none" normalizeH="0" baseline="0" smtClean="0">
              <a:ln>
                <a:noFill/>
              </a:ln>
              <a:solidFill>
                <a:srgbClr val="0C3352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p:control spid="1075" name="HTMLOption1" r:id="rId2" imgW="257040" imgH="304920"/>
      <p:control spid="1076" name="HTMLOption2" r:id="rId3" imgW="257040" imgH="304920"/>
    </p:controls>
    <p:extLst>
      <p:ext uri="{BB962C8B-B14F-4D97-AF65-F5344CB8AC3E}">
        <p14:creationId xmlns:p14="http://schemas.microsoft.com/office/powerpoint/2010/main" xmlns="" val="34086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4.Milyen </a:t>
            </a:r>
            <a:r>
              <a:rPr lang="sk-SK" b="1" dirty="0" err="1">
                <a:solidFill>
                  <a:srgbClr val="7030A0"/>
                </a:solidFill>
              </a:rPr>
              <a:t>írásjel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áll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           a </a:t>
            </a:r>
            <a:r>
              <a:rPr lang="sk-SK" b="1" dirty="0" err="1" smtClean="0">
                <a:solidFill>
                  <a:srgbClr val="7030A0"/>
                </a:solidFill>
              </a:rPr>
              <a:t>felkiáltó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 smtClean="0">
                <a:solidFill>
                  <a:srgbClr val="7030A0"/>
                </a:solidFill>
              </a:rPr>
              <a:t>mondat</a:t>
            </a: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végén</a:t>
            </a:r>
            <a:r>
              <a:rPr lang="sk-SK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80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sk-SK" sz="8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sk-SK" sz="80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55077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7030A0"/>
                </a:solidFill>
              </a:rPr>
              <a:t>5.Melyik </a:t>
            </a:r>
            <a:r>
              <a:rPr lang="sk-SK" b="1" dirty="0">
                <a:solidFill>
                  <a:srgbClr val="7030A0"/>
                </a:solidFill>
              </a:rPr>
              <a:t>NEM </a:t>
            </a:r>
            <a:r>
              <a:rPr lang="sk-SK" b="1" dirty="0" err="1">
                <a:solidFill>
                  <a:srgbClr val="7030A0"/>
                </a:solidFill>
              </a:rPr>
              <a:t>kijelentő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</a:t>
            </a:r>
            <a:r>
              <a:rPr lang="sk-SK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chemeClr val="tx1"/>
                </a:solidFill>
              </a:rPr>
              <a:t>Nem </a:t>
            </a:r>
            <a:r>
              <a:rPr lang="pt-BR" sz="3200" b="1" dirty="0">
                <a:solidFill>
                  <a:schemeClr val="tx1"/>
                </a:solidFill>
              </a:rPr>
              <a:t>tudtam tegnap elmenni a </a:t>
            </a:r>
            <a:r>
              <a:rPr lang="pt-BR" sz="3200" b="1" dirty="0" smtClean="0">
                <a:solidFill>
                  <a:schemeClr val="tx1"/>
                </a:solidFill>
              </a:rPr>
              <a:t>moziba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Miért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nem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jöttél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el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tegnap</a:t>
            </a:r>
            <a:r>
              <a:rPr lang="sk-SK" sz="3200" b="1" dirty="0">
                <a:solidFill>
                  <a:schemeClr val="tx1"/>
                </a:solidFill>
              </a:rPr>
              <a:t> a </a:t>
            </a:r>
            <a:r>
              <a:rPr lang="sk-SK" sz="3200" b="1" dirty="0" err="1" smtClean="0">
                <a:solidFill>
                  <a:schemeClr val="tx1"/>
                </a:solidFill>
              </a:rPr>
              <a:t>moziba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Szeretek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moziba</a:t>
            </a: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járni</a:t>
            </a:r>
            <a:endParaRPr lang="sk-SK" sz="3200" b="1" dirty="0" smtClean="0">
              <a:solidFill>
                <a:schemeClr val="tx1"/>
              </a:solidFill>
            </a:endParaRP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Helvetica Neue"/>
              </a:rPr>
              <a:t> </a:t>
            </a:r>
            <a:endParaRPr kumimoji="0" lang="sk-SK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rgbClr val="0C3352"/>
                </a:solidFill>
                <a:effectLst/>
                <a:latin typeface="inherit"/>
              </a:rPr>
              <a:t>Szeretem moziba járni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29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85740" cy="460118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7030A0"/>
                </a:solidFill>
              </a:rPr>
              <a:t>6.  A </a:t>
            </a:r>
            <a:r>
              <a:rPr lang="sk-SK" b="1" dirty="0" err="1">
                <a:solidFill>
                  <a:srgbClr val="7030A0"/>
                </a:solidFill>
              </a:rPr>
              <a:t>következő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mondatok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közül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valójában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csak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az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egyik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kijelentő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mondat</a:t>
            </a:r>
            <a:r>
              <a:rPr lang="sk-SK" b="1" dirty="0" smtClean="0">
                <a:solidFill>
                  <a:srgbClr val="7030A0"/>
                </a:solidFill>
              </a:rPr>
              <a:t>.</a:t>
            </a:r>
            <a:br>
              <a:rPr lang="sk-SK" b="1" dirty="0" smtClean="0">
                <a:solidFill>
                  <a:srgbClr val="7030A0"/>
                </a:solidFill>
              </a:rPr>
            </a:br>
            <a:r>
              <a:rPr lang="sk-SK" b="1" dirty="0" smtClean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Melyik</a:t>
            </a: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err="1">
                <a:solidFill>
                  <a:srgbClr val="7030A0"/>
                </a:solidFill>
              </a:rPr>
              <a:t>az</a:t>
            </a:r>
            <a:r>
              <a:rPr lang="sk-SK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k-SK" sz="4000" b="1" dirty="0" err="1">
                <a:solidFill>
                  <a:schemeClr val="tx1"/>
                </a:solidFill>
              </a:rPr>
              <a:t>Bárcsak</a:t>
            </a: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err="1">
                <a:solidFill>
                  <a:schemeClr val="tx1"/>
                </a:solidFill>
              </a:rPr>
              <a:t>szép</a:t>
            </a: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err="1">
                <a:solidFill>
                  <a:schemeClr val="tx1"/>
                </a:solidFill>
              </a:rPr>
              <a:t>álmom</a:t>
            </a: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err="1">
                <a:solidFill>
                  <a:schemeClr val="tx1"/>
                </a:solidFill>
              </a:rPr>
              <a:t>lenne</a:t>
            </a:r>
            <a:r>
              <a:rPr lang="sk-SK" sz="40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sk-SK" sz="4000" b="1" dirty="0" err="1">
                <a:solidFill>
                  <a:schemeClr val="tx1"/>
                </a:solidFill>
              </a:rPr>
              <a:t>Álmodj</a:t>
            </a: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err="1">
                <a:solidFill>
                  <a:schemeClr val="tx1"/>
                </a:solidFill>
              </a:rPr>
              <a:t>szépeket</a:t>
            </a:r>
            <a:r>
              <a:rPr lang="sk-SK" sz="40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sk-SK" sz="4000" b="1" dirty="0" err="1">
                <a:solidFill>
                  <a:schemeClr val="tx1"/>
                </a:solidFill>
              </a:rPr>
              <a:t>Álmos</a:t>
            </a:r>
            <a:r>
              <a:rPr lang="sk-SK" sz="4000" b="1" dirty="0">
                <a:solidFill>
                  <a:schemeClr val="tx1"/>
                </a:solidFill>
              </a:rPr>
              <a:t> </a:t>
            </a:r>
            <a:r>
              <a:rPr lang="sk-SK" sz="4000" b="1" dirty="0" err="1">
                <a:solidFill>
                  <a:schemeClr val="tx1"/>
                </a:solidFill>
              </a:rPr>
              <a:t>vagyok</a:t>
            </a:r>
            <a:r>
              <a:rPr lang="sk-SK" sz="4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34997302"/>
      </p:ext>
    </p:extLst>
  </p:cSld>
  <p:clrMapOvr>
    <a:masterClrMapping/>
  </p:clrMapOvr>
</p:sld>
</file>

<file path=ppt/theme/theme1.xml><?xml version="1.0" encoding="utf-8"?>
<a:theme xmlns:a="http://schemas.openxmlformats.org/drawingml/2006/main" name="Rám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</Template>
  <TotalTime>80</TotalTime>
  <Words>298</Words>
  <Application>Microsoft Office PowerPoint</Application>
  <PresentationFormat>Vlastná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Rám</vt:lpstr>
      <vt:lpstr>Magyar Tannyelvű Speciális Alapiskola Rimaszombat  Tantárgy: Magyar nyelv  Osztály: nyolcadik </vt:lpstr>
      <vt:lpstr>Ismétlés</vt:lpstr>
      <vt:lpstr>Snímka 3</vt:lpstr>
      <vt:lpstr>1. Válaszd ki      a kijelentő mondatot!</vt:lpstr>
      <vt:lpstr>2.Milyen írásjel szerepel         a kérdő- mondat végén?</vt:lpstr>
      <vt:lpstr>3.Milyen betűvel kezdjük a kérdőmondatot?</vt:lpstr>
      <vt:lpstr>4.Milyen írásjel áll            a felkiáltó mondat végén?</vt:lpstr>
      <vt:lpstr>5.Melyik NEM kijelentő mondat?</vt:lpstr>
      <vt:lpstr>6.  A következő mondatok közül valójában csak az egyik kijelentő mondat.  Melyik az?</vt:lpstr>
      <vt:lpstr>7.Tedd sorba       a következő kérdő mondat szavait úgy, hogy kijelentő mondatot kapjunk!  </vt:lpstr>
      <vt:lpstr>8.Mutasd be        a szobádat néhány mondatban!</vt:lpstr>
      <vt:lpstr>9.Melyik NEM kérdő mondat?</vt:lpstr>
      <vt:lpstr>10.Mit kérdezhettem, ha ezt a választ kaptam: "Jobban szeretem az almásat." </vt:lpstr>
      <vt:lpstr>11. Melyik NEM óhajtó mondat? </vt:lpstr>
      <vt:lpstr>12.Mit fejez ki a következő mondat?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Tannyelvű Speciális Iskola Rimaszombat  Tantárgy: Magyar nyelv  Osztály: nyolcadik</dc:title>
  <dc:creator>Admin</dc:creator>
  <cp:lastModifiedBy>pc</cp:lastModifiedBy>
  <cp:revision>35</cp:revision>
  <dcterms:created xsi:type="dcterms:W3CDTF">2020-06-01T06:43:28Z</dcterms:created>
  <dcterms:modified xsi:type="dcterms:W3CDTF">2020-06-01T09:33:15Z</dcterms:modified>
</cp:coreProperties>
</file>