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11" r:id="rId2"/>
    <p:sldId id="258" r:id="rId3"/>
    <p:sldId id="259" r:id="rId4"/>
    <p:sldId id="260" r:id="rId5"/>
    <p:sldId id="261" r:id="rId6"/>
    <p:sldId id="266" r:id="rId7"/>
    <p:sldId id="263" r:id="rId8"/>
    <p:sldId id="264" r:id="rId9"/>
    <p:sldId id="312" r:id="rId10"/>
    <p:sldId id="313" r:id="rId11"/>
    <p:sldId id="265" r:id="rId12"/>
    <p:sldId id="322" r:id="rId13"/>
    <p:sldId id="323" r:id="rId14"/>
    <p:sldId id="324" r:id="rId15"/>
    <p:sldId id="267" r:id="rId16"/>
    <p:sldId id="269" r:id="rId17"/>
    <p:sldId id="325" r:id="rId18"/>
    <p:sldId id="270" r:id="rId19"/>
    <p:sldId id="276" r:id="rId20"/>
    <p:sldId id="314" r:id="rId21"/>
    <p:sldId id="319" r:id="rId22"/>
    <p:sldId id="320" r:id="rId23"/>
    <p:sldId id="321" r:id="rId24"/>
    <p:sldId id="271" r:id="rId25"/>
    <p:sldId id="273" r:id="rId26"/>
    <p:sldId id="274" r:id="rId27"/>
    <p:sldId id="329" r:id="rId28"/>
    <p:sldId id="315" r:id="rId29"/>
    <p:sldId id="316" r:id="rId30"/>
    <p:sldId id="326" r:id="rId31"/>
    <p:sldId id="327" r:id="rId32"/>
    <p:sldId id="328" r:id="rId33"/>
    <p:sldId id="272" r:id="rId34"/>
    <p:sldId id="262" r:id="rId35"/>
  </p:sldIdLst>
  <p:sldSz cx="9144000" cy="6858000" type="screen4x3"/>
  <p:notesSz cx="6888163" cy="100218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2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ł Banaszek" initials="RB" lastIdx="1" clrIdx="0">
    <p:extLst>
      <p:ext uri="{19B8F6BF-5375-455C-9EA6-DF929625EA0E}">
        <p15:presenceInfo xmlns:p15="http://schemas.microsoft.com/office/powerpoint/2012/main" userId="fc23ccba71d937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AD0"/>
    <a:srgbClr val="0944FF"/>
    <a:srgbClr val="0033CC"/>
    <a:srgbClr val="3B6A95"/>
    <a:srgbClr val="2D3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411" y="35"/>
      </p:cViewPr>
      <p:guideLst>
        <p:guide orient="horz" pos="2902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16CA9F6-D65D-427B-941E-B0B77E72CF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21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F5A7926-43BE-4928-BA3B-A3129A3AC0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21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A4B3FD47-F7DA-4931-87F4-C8A373D34EC5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06BFE8-1F81-42CC-AACC-BA88158334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675"/>
            <a:ext cx="2984871" cy="50221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7CF758-A04D-4F49-9A66-51ABC951A8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675"/>
            <a:ext cx="2984871" cy="50221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8B8590F0-0CA6-451E-B206-963403F752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7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0" y="1"/>
            <a:ext cx="6888163" cy="100218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2007" tIns="46003" rIns="92007" bIns="46003" anchor="ctr"/>
          <a:lstStyle/>
          <a:p>
            <a:endParaRPr lang="pl-PL"/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0" y="1"/>
            <a:ext cx="6888163" cy="100218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007" tIns="46003" rIns="92007" bIns="46003" anchor="ctr"/>
          <a:lstStyle/>
          <a:p>
            <a:endParaRPr 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2984871" cy="500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07" tIns="46003" rIns="92007" bIns="46003" anchor="ctr"/>
          <a:lstStyle/>
          <a:p>
            <a:endParaRPr lang="pl-PL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01699" y="1"/>
            <a:ext cx="2981682" cy="497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58" tIns="47090" rIns="90558" bIns="4709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8388" algn="l"/>
                <a:tab pos="1456776" algn="l"/>
                <a:tab pos="2185165" algn="l"/>
                <a:tab pos="291355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l-PL"/>
          </a:p>
        </p:txBody>
      </p:sp>
      <p:sp>
        <p:nvSpPr>
          <p:cNvPr id="25605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1388" y="752475"/>
            <a:ext cx="5002212" cy="37528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8817" y="4759837"/>
            <a:ext cx="5507341" cy="4505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58" tIns="47090" rIns="90558" bIns="4709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9516475"/>
            <a:ext cx="2984871" cy="500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07" tIns="46003" rIns="92007" bIns="46003" anchor="ctr"/>
          <a:lstStyle/>
          <a:p>
            <a:endParaRPr lang="pl-PL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01699" y="9516476"/>
            <a:ext cx="2981682" cy="497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58" tIns="47090" rIns="90558" bIns="4709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8388" algn="l"/>
                <a:tab pos="1456776" algn="l"/>
                <a:tab pos="2185165" algn="l"/>
                <a:tab pos="291355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599C81E-298D-44D2-AA6B-22C4E09F584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26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581FDD-9DD1-452A-A122-5A702C4A8AF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F3A288-D628-4D41-89C4-7E7DE4F9A60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B3049D-9646-48FE-8BA5-94C02D5AA5F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9A419D-9FB8-4571-AE90-49A32DF128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A2B0D4-1C82-4183-B28F-783E627AF9A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BB5080-BAD8-47F1-B765-C68DEA48A66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D270E8-7BE3-457D-867E-9B089DE2A3F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905E91-C7C1-4908-8B13-E6905C3A892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A9288C-6B1B-4236-8733-AD9684EB415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38BE88-0901-4780-B17A-5AD7BF18C9F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688F38-6FE9-4E22-A577-92CF0278277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468313" y="1268413"/>
            <a:ext cx="7396162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lum bright="40000"/>
          </a:blip>
          <a:srcRect/>
          <a:stretch>
            <a:fillRect/>
          </a:stretch>
        </p:blipFill>
        <p:spPr bwMode="auto">
          <a:xfrm>
            <a:off x="7885113" y="79375"/>
            <a:ext cx="117157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tytułu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konspektu</a:t>
            </a:r>
          </a:p>
          <a:p>
            <a:pPr lvl="1"/>
            <a:r>
              <a:rPr lang="en-GB"/>
              <a:t>Drugi poziom konspektu</a:t>
            </a:r>
          </a:p>
          <a:p>
            <a:pPr lvl="2"/>
            <a:r>
              <a:rPr lang="en-GB"/>
              <a:t>Trzeci poziom konspektu</a:t>
            </a:r>
          </a:p>
          <a:p>
            <a:pPr lvl="3"/>
            <a:r>
              <a:rPr lang="en-GB"/>
              <a:t>Czwarty poziom konspektu</a:t>
            </a:r>
          </a:p>
          <a:p>
            <a:pPr lvl="4"/>
            <a:r>
              <a:rPr lang="en-GB"/>
              <a:t>Piąty poziom konspektu</a:t>
            </a:r>
          </a:p>
          <a:p>
            <a:pPr lvl="4"/>
            <a:r>
              <a:rPr lang="en-GB"/>
              <a:t>Szósty poziom konspektu</a:t>
            </a:r>
          </a:p>
          <a:p>
            <a:pPr lvl="4"/>
            <a:r>
              <a:rPr lang="en-GB"/>
              <a:t>Siódmy poziom konspektu</a:t>
            </a:r>
          </a:p>
          <a:p>
            <a:pPr lvl="4"/>
            <a:r>
              <a:rPr lang="en-GB"/>
              <a:t>Ósmy poziom konspektu</a:t>
            </a:r>
          </a:p>
          <a:p>
            <a:pPr lvl="4"/>
            <a:r>
              <a:rPr lang="en-GB"/>
              <a:t>Dziewiąty poziom konspektu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1DDB115-B3BB-409C-A412-DC65161E33A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9CA61-5D07-42B3-B095-32951F95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2476872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buClr>
                <a:srgbClr val="2DA2BF"/>
              </a:buClr>
              <a:buSzPct val="68000"/>
            </a:pPr>
            <a:r>
              <a:rPr lang="pl-PL" sz="4950" b="1" dirty="0">
                <a:solidFill>
                  <a:schemeClr val="tx1"/>
                </a:solidFill>
                <a:latin typeface="Lucida Sans Unicode"/>
              </a:rPr>
              <a:t>Egzamin ósmoklasisty </a:t>
            </a:r>
          </a:p>
          <a:p>
            <a:pPr marL="0" indent="0" algn="ctr">
              <a:spcBef>
                <a:spcPts val="300"/>
              </a:spcBef>
              <a:buClr>
                <a:srgbClr val="2DA2BF"/>
              </a:buClr>
              <a:buSzPct val="68000"/>
            </a:pPr>
            <a:r>
              <a:rPr lang="pl-PL" sz="4950" b="1" dirty="0">
                <a:solidFill>
                  <a:schemeClr val="tx1"/>
                </a:solidFill>
                <a:latin typeface="Lucida Sans Unicode"/>
              </a:rPr>
              <a:t>w roku szkolnym 2019/2020</a:t>
            </a:r>
          </a:p>
          <a:p>
            <a:pPr marL="0" indent="0" algn="ctr"/>
            <a:endParaRPr lang="pl-PL" sz="1600" dirty="0">
              <a:solidFill>
                <a:schemeClr val="tx1"/>
              </a:solidFill>
            </a:endParaRPr>
          </a:p>
          <a:p>
            <a:pPr marL="0" indent="0" algn="ctr"/>
            <a:endParaRPr lang="pl-PL" sz="1600" dirty="0">
              <a:solidFill>
                <a:schemeClr val="tx1"/>
              </a:solidFill>
            </a:endParaRPr>
          </a:p>
          <a:p>
            <a:pPr marL="0" indent="0" algn="ctr"/>
            <a:endParaRPr lang="pl-PL" sz="16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</a:pPr>
            <a:endParaRPr lang="pl-PL" sz="1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</a:pPr>
            <a:r>
              <a:rPr lang="pl-PL" sz="1800" dirty="0">
                <a:solidFill>
                  <a:srgbClr val="FF0000"/>
                </a:solidFill>
              </a:rPr>
              <a:t>Kolorem czerwonym umieszczone zostały informacje dotyczące organizowania </a:t>
            </a:r>
          </a:p>
          <a:p>
            <a:pPr marL="0" indent="0" algn="ctr">
              <a:spcBef>
                <a:spcPts val="0"/>
              </a:spcBef>
            </a:pPr>
            <a:r>
              <a:rPr lang="pl-PL" sz="1800" dirty="0">
                <a:solidFill>
                  <a:srgbClr val="FF0000"/>
                </a:solidFill>
              </a:rPr>
              <a:t>i przeprowadzania w 2020 r. egzaminu ósmoklasisty zgodnie z wytycznymi </a:t>
            </a:r>
          </a:p>
          <a:p>
            <a:pPr marL="0" indent="0" algn="ctr">
              <a:spcBef>
                <a:spcPts val="0"/>
              </a:spcBef>
            </a:pPr>
            <a:r>
              <a:rPr lang="pl-PL" sz="1800" dirty="0">
                <a:solidFill>
                  <a:srgbClr val="FF0000"/>
                </a:solidFill>
              </a:rPr>
              <a:t>CKE, MEN i GIS opublikowanych 15 maja 2020 r.) </a:t>
            </a:r>
          </a:p>
        </p:txBody>
      </p:sp>
    </p:spTree>
    <p:extLst>
      <p:ext uri="{BB962C8B-B14F-4D97-AF65-F5344CB8AC3E}">
        <p14:creationId xmlns:p14="http://schemas.microsoft.com/office/powerpoint/2010/main" val="175975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8E390-E895-46E7-85F7-E8A37233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576121" cy="1224136"/>
          </a:xfrm>
        </p:spPr>
        <p:txBody>
          <a:bodyPr/>
          <a:lstStyle/>
          <a:p>
            <a:r>
              <a:rPr lang="pl-PL" sz="4000" dirty="0"/>
              <a:t>Arkusz egzaminacyjny</a:t>
            </a:r>
            <a:br>
              <a:rPr lang="pl-PL" sz="4000" dirty="0"/>
            </a:br>
            <a:r>
              <a:rPr lang="pl-PL" sz="4000" dirty="0"/>
              <a:t>matematyka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5949DD-F8A6-4709-BD7D-9DC149278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31" y="1600200"/>
            <a:ext cx="7317963" cy="4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4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015FC8-AAC1-46A3-BE01-838F8441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 DNIU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68776-2D72-4C91-A2C0-2279BADB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27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altLang="pl-PL" dirty="0"/>
              <a:t>Uczeń przynosi ze sobą TYLKO: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altLang="pl-PL" dirty="0"/>
              <a:t> legitymację szkolną,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altLang="pl-PL" dirty="0"/>
              <a:t> przybory do pisania (pióro lub długopis czarno piszący)</a:t>
            </a:r>
            <a:r>
              <a:rPr lang="pl-PL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l-PL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Niedozwolone jest korzystanie z długopisów zmazywalnych / ścieralnych</a:t>
            </a:r>
            <a:r>
              <a:rPr lang="pl-PL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pl-PL" altLang="pl-P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/>
              <a:t> przybory do rysowania – </a:t>
            </a:r>
            <a:r>
              <a:rPr lang="pl-PL" altLang="pl-PL" b="1" u="sng" dirty="0">
                <a:solidFill>
                  <a:schemeClr val="tx1"/>
                </a:solidFill>
              </a:rPr>
              <a:t>tylko linijka </a:t>
            </a:r>
            <a:r>
              <a:rPr lang="pl-PL" altLang="pl-PL" sz="1800" b="1" dirty="0">
                <a:solidFill>
                  <a:schemeClr val="tx1"/>
                </a:solidFill>
              </a:rPr>
              <a:t> </a:t>
            </a:r>
            <a:r>
              <a:rPr lang="pl-PL" altLang="pl-PL" sz="1800" dirty="0"/>
              <a:t>(na matematykę)</a:t>
            </a:r>
            <a:r>
              <a:rPr lang="pl-PL" sz="1800" dirty="0"/>
              <a:t> Rysunki –jeżeli trzeba je wykonać –zdający wykonują długopisem. </a:t>
            </a:r>
            <a:r>
              <a:rPr lang="pl-PL" sz="1800" b="1" i="1" u="sng" dirty="0"/>
              <a:t>Nie wykonuje się rysunków ołówkiem</a:t>
            </a:r>
            <a:r>
              <a:rPr lang="pl-PL" sz="1800" dirty="0"/>
              <a:t>. </a:t>
            </a:r>
            <a:endParaRPr lang="pl-PL" alt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altLang="pl-PL" dirty="0"/>
              <a:t> uczeń może wziąć ze sobą małą butelkę wody niegazowanej (stawia ją na podłodze przy stoliku).</a:t>
            </a:r>
          </a:p>
          <a:p>
            <a:pPr marL="0" indent="0">
              <a:defRPr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64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1B6498-A768-4A55-A50B-64BC1F52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 dniu egzaminu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01FBE9-6243-4EC0-856E-71E080CEA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Na egzamin może przyjść wyłącznie osoba zdrowa - bez objawów chorobowych sugerujących chorobę zakaźną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Zdający, nie może przyjść na egzamin, jeżeli przebywa w domu z osobą na kwarantannie lub izolacji w warunkach domowych albo sama jest objęta kwarantanną lub izolacją w warunkach domowych.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Rodzic/Prawny opiekun nie może wejść z dzieckiem na teren szkoły, z wyjątkiem sytuacji, kiedy zdający wymaga pomocy np. w poruszaniu się.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89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29852-F05F-462C-BBD8-25F9FF4D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780132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 dniu egzaminu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E87CC-81E3-44D1-A7CB-F3C8BCF5A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6425" cy="456619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Czekając na wejście do szkoły albo sali egzaminacyjnej zdający zachowują odpowiedni odstęp (co najmniej 1,5 m) oraz mają zakryte usta i nos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Na teren szkoły mogą wejść wyłącznie osoby z zakrytymi ustami i nosem (maseczką jedno- lub wielorazową, materiałem, przyłbicą – w szczególności w przypadku osób, które ze względów zdrowotnych nie mogą zakrywać ust i nosa maseczką). 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Zakrywanie ust i nosa obowiązuje na terenie całej szkoły,</a:t>
            </a:r>
          </a:p>
          <a:p>
            <a:pPr marL="0" indent="0"/>
            <a:r>
              <a:rPr lang="pl-PL" sz="2400" dirty="0">
                <a:solidFill>
                  <a:srgbClr val="FF0000"/>
                </a:solidFill>
              </a:rPr>
              <a:t>     z wyjątkiem </a:t>
            </a:r>
            <a:r>
              <a:rPr lang="pl-PL" sz="2400" dirty="0" err="1">
                <a:solidFill>
                  <a:srgbClr val="FF0000"/>
                </a:solidFill>
              </a:rPr>
              <a:t>sal</a:t>
            </a:r>
            <a:r>
              <a:rPr lang="pl-PL" sz="2400" dirty="0">
                <a:solidFill>
                  <a:srgbClr val="FF0000"/>
                </a:solidFill>
              </a:rPr>
              <a:t> egzaminacyjnych po zajęciu miejsc przez         zdających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3493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6E5C85-834E-4F8C-96D3-AD143040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 dniu egzaminu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F025F3-D7E6-4806-AC7B-2BCBD87C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99715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</a:rPr>
              <a:t>Nie powinno się wnosić na teren szkoły zbędnych rzeczy, w tym książek, telefonów komórkowych, maskotek itp.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</a:rPr>
              <a:t>Na egzaminie każdy zdający korzysta z własnych przyborów piśmienniczych, linijki.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</a:rPr>
              <a:t>Zdający nie mogą pożyczać przyborów od innych zdających.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</a:rPr>
              <a:t>Szkoła nie zapewnia wody pitnej. Na egzamin należy przynieść własną butelkę z wodą.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974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6FC050-3B31-49D6-BD93-3C0E21BB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400" b="1" dirty="0"/>
              <a:t>NA SALĘ </a:t>
            </a:r>
            <a:r>
              <a:rPr lang="pl-PL" sz="3400" b="1" dirty="0">
                <a:solidFill>
                  <a:schemeClr val="tx1"/>
                </a:solidFill>
              </a:rPr>
              <a:t>NIE WOLNO </a:t>
            </a:r>
            <a:r>
              <a:rPr lang="pl-PL" sz="3400" b="1" dirty="0"/>
              <a:t>WNOSIĆ: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377122-AF70-4878-8B3C-B5B78E93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¨"/>
            </a:pPr>
            <a:r>
              <a:rPr lang="pl-PL" altLang="pl-PL" dirty="0"/>
              <a:t>urządzeń telekomunikacyjnych </a:t>
            </a:r>
            <a:r>
              <a:rPr lang="pl-PL" altLang="pl-PL" sz="2400" dirty="0"/>
              <a:t>(telefon, smartwatch itd.)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dirty="0"/>
              <a:t> kalkulatorów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dirty="0"/>
              <a:t> siatek, toreb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dirty="0"/>
              <a:t> maskotek itp.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dirty="0"/>
              <a:t> a w zegarkach wyłączyć odmierzacz czasu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831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6B0B5-9266-43CE-BE48-876BDF32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/>
              <a:t>W DNIU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3C7A4-D090-4895-B44E-4F1EFF45C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26425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Uczniowie przychodzą do szkoły w strojach galowych o ustalonej wcześniej godzinie </a:t>
            </a:r>
            <a:endParaRPr lang="pl-PL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Przed każdą częścią egzaminu zdający wchodzą do sali egzaminacyjnej pojedynczo </a:t>
            </a:r>
            <a:r>
              <a:rPr lang="pl-PL" dirty="0">
                <a:solidFill>
                  <a:srgbClr val="FF0000"/>
                </a:solidFill>
              </a:rPr>
              <a:t>(zachowując odpowiedni odstęp co najmniej 1,5 m)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0000"/>
                </a:solidFill>
              </a:rPr>
              <a:t>przewodniczący zespołu nadzorującego lub członek zespołu nadzorującego losuje w ich obecności numery stolików, przy których będą pracować. </a:t>
            </a:r>
          </a:p>
        </p:txBody>
      </p:sp>
    </p:spTree>
    <p:extLst>
      <p:ext uri="{BB962C8B-B14F-4D97-AF65-F5344CB8AC3E}">
        <p14:creationId xmlns:p14="http://schemas.microsoft.com/office/powerpoint/2010/main" val="227895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8E37FA-29C4-4358-AAF2-E2D567BE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 DNIU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4EF2C7-4D25-4652-9278-962B78F2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Zdający są zobowiązani zakrywać usta i nos do momentu zajęcia miejsca w sali egzaminacyjnej.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Po zajęciu miejsca w sali egzaminacyjnej (w trakcie egzaminu) zdający ma obowiązek ponownie zakryć usta i nos, kiedy: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</a:rPr>
              <a:t>wychodzi do toalety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</a:rPr>
              <a:t>kończy pracę z arkuszem egzaminacyjnym i wychodzi z sali egzaminacyjnej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Zdający, jak i członkowie zespołu nadzorującego mogą – jeżeli uznają to za właściwe – mieć zakryte usta i nos w trakcie egzaminu, nawet po zajęciu miejsca przy stoliku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9590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FD8FC-DA16-48CC-AE8B-F3F82220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DNIU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68C63-4B4C-4402-8715-8493997D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79296" cy="4522788"/>
          </a:xfrm>
        </p:spPr>
        <p:txBody>
          <a:bodyPr>
            <a:normAutofit/>
          </a:bodyPr>
          <a:lstStyle/>
          <a:p>
            <a:pPr marL="371475" indent="-14288" algn="just"/>
            <a:r>
              <a:rPr lang="pl-PL" altLang="pl-PL" b="1" i="1" dirty="0">
                <a:solidFill>
                  <a:srgbClr val="8A2E4E"/>
                </a:solidFill>
              </a:rPr>
              <a:t>Po otrzymaniu arkusza (godz. 9.00)  </a:t>
            </a:r>
            <a:br>
              <a:rPr lang="pl-PL" altLang="pl-PL" b="1" i="1" dirty="0">
                <a:solidFill>
                  <a:srgbClr val="8A2E4E"/>
                </a:solidFill>
              </a:rPr>
            </a:br>
            <a:r>
              <a:rPr lang="pl-PL" sz="2800" dirty="0"/>
              <a:t>Po rozdaniu zdającym arkuszy egzaminacyjnych uczniowie spóźnieni nie zostają wpuszczeni do sali. </a:t>
            </a:r>
            <a:br>
              <a:rPr lang="pl-PL" sz="2800" dirty="0"/>
            </a:br>
            <a:r>
              <a:rPr lang="pl-PL" sz="2800" dirty="0"/>
              <a:t>W uzasadnionych przypadkach, jednak nie później niż po zakończeniu czynności organizacyjnych, decyzję o wpuszczeniu do sali ucznia spóźnionego podejmuje przewodniczący zespołu nadzorującego, ale zdający kończy pracę z arkuszem egzaminacyjnym o czasie zapisanym na tablicy (planszy). </a:t>
            </a:r>
          </a:p>
        </p:txBody>
      </p:sp>
    </p:spTree>
    <p:extLst>
      <p:ext uri="{BB962C8B-B14F-4D97-AF65-F5344CB8AC3E}">
        <p14:creationId xmlns:p14="http://schemas.microsoft.com/office/powerpoint/2010/main" val="82728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1DBC9F-A3FB-4B12-A9AF-68B2734F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UCZEŃ MA OBOWIĄZEK: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3292A-762D-4A68-ABC9-14C3CE95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069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altLang="pl-PL" sz="3000" dirty="0"/>
              <a:t> </a:t>
            </a:r>
            <a:r>
              <a:rPr lang="pl-PL" altLang="pl-PL" sz="2400" dirty="0"/>
              <a:t>zapoznać się z instrukcją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altLang="pl-PL" sz="2400" dirty="0"/>
              <a:t> sprawdzić, czy materiały egzaminacyjne zawierają wszystkie kolejno ponumerowane strony, czy są wyraźnie wydrukowane, czy w zeszycie zadań znajduje się wymieniona w instrukcji liczba zadań; braki powinien natychmiast zgłosić przewodniczącemu zespołu nadzorującego, po otrzymaniu kompletnego arkusza potwierdzić jego odbiór czytelnym podpisem w odpowiednim miejscu protokołu przebiegu egzaminu.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altLang="pl-PL" sz="2400" dirty="0"/>
              <a:t>na egzaminie z matematyki -wyrwać kartę rozwiązań zadań egzaminacyjnych wraz z kartą odpowiedzi ze środka arkusza egzaminacyjnego (nie należy odrywać karty odpowiedzi od karty </a:t>
            </a:r>
            <a:r>
              <a:rPr lang="pl-PL" altLang="pl-PL" sz="2400"/>
              <a:t>rozwiązań zadań) </a:t>
            </a:r>
            <a:endParaRPr lang="pl-PL" altLang="pl-PL" sz="2400" dirty="0"/>
          </a:p>
          <a:p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04528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B9FA6A-C2BE-431D-8E0D-8670228A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B1E6C2-B614-4E58-8580-A5BF1DEA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532660"/>
          </a:xfrm>
        </p:spPr>
        <p:txBody>
          <a:bodyPr/>
          <a:lstStyle/>
          <a:p>
            <a:pPr marL="82296" indent="0"/>
            <a:r>
              <a:rPr lang="pl-PL" sz="3300" b="1" dirty="0"/>
              <a:t>Egzamin ósmoklasisty: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/>
              <a:t> jest przeprowadzany na podstawie wymagań określonych  w podstawie programowej kształcenia ogólnego,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/>
              <a:t> sprawdza, w jakim stopniu zdający spełnia te wymagania,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/>
              <a:t> ma formę pisemną,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/>
              <a:t> odbywa się na podstawie podanego przez Centralną Komisję Egzaminacyjną harmonogramu.</a:t>
            </a:r>
            <a:br>
              <a:rPr lang="pl-PL" b="1" dirty="0">
                <a:latin typeface="Times New Roman" panose="02020603050405020304" pitchFamily="18" charset="0"/>
              </a:rPr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977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EAFD3-43D1-4FFF-A66F-95ADBDF3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8588"/>
            <a:ext cx="8856984" cy="1433512"/>
          </a:xfrm>
        </p:spPr>
        <p:txBody>
          <a:bodyPr/>
          <a:lstStyle/>
          <a:p>
            <a:pPr algn="l"/>
            <a:r>
              <a:rPr lang="pl-PL" sz="3200" dirty="0"/>
              <a:t>Postępowanie z arkuszami egzaminacyjnymi </a:t>
            </a:r>
            <a:br>
              <a:rPr lang="pl-PL" sz="3200" dirty="0"/>
            </a:br>
            <a:r>
              <a:rPr lang="pl-PL" sz="3200" dirty="0"/>
              <a:t>przed rozpoczęciem egzaminu – kodowanie prac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F214ED-2D61-456E-B00F-45461E43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853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Każdego dnia egzaminu przed rozpoczęciem pracy z arkuszem uczeń koduje arkusz, czyli w wyznaczonych miejscach zapisuje swój kod i numer PESEL oraz umieszcza naklejki: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na zeszycie zadań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na karcie odpowiedzi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na egzaminie z matematyki - także w wyznaczonych miejscach na karcie</a:t>
            </a:r>
          </a:p>
          <a:p>
            <a:r>
              <a:rPr lang="pl-PL" sz="2400" dirty="0"/>
              <a:t>rozwiązań zadań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W przypadku uczniów ze specyficznymi trudnościami w uczeniu się czynności związane z kodowaniem wykonują członkowie zespołu nadzorującego.</a:t>
            </a:r>
          </a:p>
          <a:p>
            <a:pPr marL="0" indent="0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7653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2FE7D-4187-43DF-A523-28762D9A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6425" cy="864096"/>
          </a:xfrm>
        </p:spPr>
        <p:txBody>
          <a:bodyPr/>
          <a:lstStyle/>
          <a:p>
            <a:pPr algn="l"/>
            <a:r>
              <a:rPr lang="pl-PL" sz="2800" dirty="0"/>
              <a:t>Postępowanie z arkuszami egzaminacyjnymi przed rozpoczęciem egzaminu – kodowanie prac 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F4A97A-69C3-41FA-9B05-1871963B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609" y="1469296"/>
            <a:ext cx="9584233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DFA14-4EE6-4D0B-9AEF-734C19DA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1196752"/>
          </a:xfrm>
        </p:spPr>
        <p:txBody>
          <a:bodyPr/>
          <a:lstStyle/>
          <a:p>
            <a:r>
              <a:rPr lang="pl-PL" sz="2800" dirty="0"/>
              <a:t>Postępowanie z arkuszami egzaminacyjnymi przed rozpoczęciem egzaminu – kodowanie prac </a:t>
            </a:r>
            <a:br>
              <a:rPr lang="pl-PL" sz="2800" dirty="0"/>
            </a:br>
            <a:r>
              <a:rPr lang="pl-PL" sz="28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7789EC-1DFE-40DC-801D-2FC5371A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u="sng" dirty="0"/>
              <a:t>dodatkowo na matematyce</a:t>
            </a:r>
          </a:p>
          <a:p>
            <a:r>
              <a:rPr lang="pl-PL" dirty="0"/>
              <a:t>Na karcie rozwiązań zadań egzaminacyjnych:</a:t>
            </a:r>
          </a:p>
          <a:p>
            <a:r>
              <a:rPr lang="pl-PL" dirty="0"/>
              <a:t>•	na każdej kartce w wyznaczonym miejscu uczniowie naklejają naklejkę otrzymaną przy wejściu na salę,</a:t>
            </a:r>
          </a:p>
          <a:p>
            <a:r>
              <a:rPr lang="pl-PL" dirty="0"/>
              <a:t>•	w każdym wyznaczonym miejscu uczniowie wpisują kod ucznia i numer PESEL.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38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01B1A-7AF3-43B9-B84D-54B0BA0D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D7FE117-5F56-42C8-82D2-24984369B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348880"/>
            <a:ext cx="5175606" cy="365098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D052BC-FBF9-41EB-AE69-C5C01A6F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" y="3650332"/>
            <a:ext cx="2292295" cy="54259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8528E8-BE33-4E57-880A-776B81267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150417"/>
            <a:ext cx="859611" cy="4999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12AE77-861D-4CAA-BAA9-1C7410F01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593" y="2060848"/>
            <a:ext cx="171922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DBF635-70A9-4235-9BFC-BD8234E9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854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 W czasie trwania egzaminu ósmoklasisty uczniowie nie powinni opuszczać sali egzaminacyjnej. W uzasadnionych przypadkach przewodniczący zespołu nadzorującego może zezwolić uczniowi na opuszczenie sali egzaminacyjnej po zapewnieniu warunków wykluczających możliwość kontaktowania się ucznia z innymi osobami, z wyjątkiem osób udzielających pomocy medycznej.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W przypadku konieczności wyjścia z sali zdający sygnalizuje taką potrzebę przez podniesienie ręki. Po uzyskaniu zezwolenia przewodniczącego zespołu nadzorującego na wyjście zdający pozostawia zamknięty arkusz egzaminacyjny na swoim stoliku, a czas jego nieobecności jest odnotowywany w protokole przebiegu egzaminu w danej sali </a:t>
            </a:r>
          </a:p>
        </p:txBody>
      </p:sp>
    </p:spTree>
    <p:extLst>
      <p:ext uri="{BB962C8B-B14F-4D97-AF65-F5344CB8AC3E}">
        <p14:creationId xmlns:p14="http://schemas.microsoft.com/office/powerpoint/2010/main" val="195373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D307B-150D-4CA6-8F90-6F982AAB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 CZASIE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D97FEE-BF1E-417C-BCFA-7215C8DF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6425" cy="5400600"/>
          </a:xfrm>
        </p:spPr>
        <p:txBody>
          <a:bodyPr/>
          <a:lstStyle/>
          <a:p>
            <a:pPr>
              <a:buFont typeface="Symbol" panose="05050102010706020507" pitchFamily="18" charset="2"/>
              <a:buChar char="¨"/>
            </a:pPr>
            <a:r>
              <a:rPr lang="pl-PL" altLang="pl-PL" sz="2400" dirty="0"/>
              <a:t>uczeń pracuje samodzielnie.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sz="2400" dirty="0"/>
              <a:t>nie przeszkadza innym (w przypadku naruszenia tego punktu przewodniczący może przerwać pracę i uczeń pisze powtórnie egzamin w innym terminie).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sz="2400" dirty="0"/>
              <a:t>uczeń nie opuszcza sali ani swojego miejsca do momentu zakończenia pracy </a:t>
            </a:r>
            <a:r>
              <a:rPr lang="pl-PL" altLang="pl-PL" sz="2400" i="1" dirty="0"/>
              <a:t>(może opuścić tylko w uzasadnionych przypadkach 	i za zgodą przewodniczącego). </a:t>
            </a:r>
            <a:r>
              <a:rPr lang="pl-PL" altLang="pl-PL" sz="2400" i="1" dirty="0">
                <a:solidFill>
                  <a:srgbClr val="FF0000"/>
                </a:solidFill>
              </a:rPr>
              <a:t>Wychodząc z sali egzaminacyjnej oraz poza salą egzaminacyjną, zdający zakrywa usta i nos. 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sz="2400" dirty="0"/>
              <a:t> nie porozumiewa się z innymi i nie zadaje pytań nauczycielom.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pl-PL" altLang="pl-PL" sz="2400" dirty="0"/>
              <a:t>nie wypowiada uwag i komentarzy </a:t>
            </a:r>
          </a:p>
          <a:p>
            <a:pPr marL="0" indent="0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27513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EA1A8C-23E2-4EF5-8741-91786735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jeśli uczeń ukończył pracę przed wyznaczonym czasem, zgłasza to zespołowi nadzorującemu przez podniesienie ręki, zamyka arkusz i odkłada go na brzeg stolika. Przewodniczący zespołu nadzorującego lub członek zespołu nadzorującego w obecności ucznia sprawdza kompletność materiałów.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po otrzymaniu pozwolenia na opuszczenie sali uczeń wychodzi, nie zakłócając pracy pozostałym piszącym</a:t>
            </a:r>
          </a:p>
        </p:txBody>
      </p:sp>
    </p:spTree>
    <p:extLst>
      <p:ext uri="{BB962C8B-B14F-4D97-AF65-F5344CB8AC3E}">
        <p14:creationId xmlns:p14="http://schemas.microsoft.com/office/powerpoint/2010/main" val="45122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78B49-C30E-4BE7-AB2E-FC8A8033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CZASIE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8EBF52-FFA4-4013-B6A6-7C041AAFC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</a:rPr>
              <a:t>Uczeń może opuścić na stałe salę egzaminacyjną (jeżeli zakończył pracę z arkuszem) najpóźniej na 15 minut przed czasem wyznaczonym jako czas zakończenia pracy z arkuszem.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</a:rPr>
              <a:t>W ciągu ostatnich 15 minut przed zakończeniem egzaminu (nawet jeżeli zdający skończył pracę z arkuszem egzaminacyjnym) zdający nie opuszczają sali egzaminacyjne – czekają do końca czasu</a:t>
            </a:r>
            <a:r>
              <a:rPr lang="pl-PL" sz="28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4035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41ECD-A947-4307-9758-5264AF00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CZASIE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A0267A-1F98-4F80-9C37-56FE8B5A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/>
              <a:t>Na 10 minut przed zakończeniem czasu przeznaczonego na pracę z arkuszem egzaminacyjnym  przewodniczący zespołu nadzorującego przypomina zdającym o konieczności zaznaczenia odpowiedzi na karcie odpowiedzi.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/>
              <a:t>Obowiązek ten nie dotyczy uczniów ze specyficznymi trudnościami w uczeniu się, </a:t>
            </a:r>
          </a:p>
        </p:txBody>
      </p:sp>
    </p:spTree>
    <p:extLst>
      <p:ext uri="{BB962C8B-B14F-4D97-AF65-F5344CB8AC3E}">
        <p14:creationId xmlns:p14="http://schemas.microsoft.com/office/powerpoint/2010/main" val="2236461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2BB11-7B16-496C-A85E-C3F5D5EF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CZASIE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75E381-18AC-4BF5-A812-83C92452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600" dirty="0"/>
              <a:t>Przewodniczący zespołu nadzorującego po upływie czasu przeznaczonego na pracę z arkuszem egzaminacyjnym: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/>
              <a:t>informuje zdających o zakończeniu 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/>
              <a:t>wyznacza dodatkowy czas (5 minut) na sprawdzenie poprawności przeniesienia przez uczniów odpowiedzi na kartę odpowiedzi (dotyczy zdających, którzy mają obowiązek zaznaczenia odpowiedzi na karcie)]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/>
              <a:t>poleca po upływie dodatkowego czasu zamknięcie arkuszy i odłożenie ich na brzeg stolika</a:t>
            </a:r>
          </a:p>
        </p:txBody>
      </p:sp>
    </p:spTree>
    <p:extLst>
      <p:ext uri="{BB962C8B-B14F-4D97-AF65-F5344CB8AC3E}">
        <p14:creationId xmlns:p14="http://schemas.microsoft.com/office/powerpoint/2010/main" val="282942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A9E8D-4DEC-4A7E-9746-CF05B062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TERMINY EGZAMINÓW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DCA2E8-7685-414E-8EBA-55F092E8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9055918" cy="5184576"/>
          </a:xfrm>
        </p:spPr>
        <p:txBody>
          <a:bodyPr>
            <a:noAutofit/>
          </a:bodyPr>
          <a:lstStyle/>
          <a:p>
            <a:pPr marL="294894" lvl="1" indent="0"/>
            <a:endParaRPr lang="pl-PL" sz="3200" dirty="0"/>
          </a:p>
          <a:p>
            <a:pPr marL="294894" lvl="1" indent="0"/>
            <a:r>
              <a:rPr lang="pl-PL" sz="3200" dirty="0"/>
              <a:t>			</a:t>
            </a:r>
            <a:r>
              <a:rPr lang="pl-PL" sz="3200" b="1" dirty="0"/>
              <a:t>	Terminy główne</a:t>
            </a:r>
          </a:p>
          <a:p>
            <a:pPr marL="294894" lvl="1" indent="0"/>
            <a:r>
              <a:rPr lang="pl-PL" sz="3200" b="1" dirty="0"/>
              <a:t>Język polski</a:t>
            </a:r>
            <a:br>
              <a:rPr lang="pl-PL" sz="3200" dirty="0"/>
            </a:br>
            <a:r>
              <a:rPr lang="pl-PL" sz="3200" dirty="0"/>
              <a:t>16 czerwca 2020 roku – wtorek - godz. 9:00</a:t>
            </a:r>
          </a:p>
          <a:p>
            <a:pPr marL="294894" lvl="1" indent="0"/>
            <a:r>
              <a:rPr lang="pl-PL" sz="3200" b="1" dirty="0"/>
              <a:t>Matematyka</a:t>
            </a:r>
          </a:p>
          <a:p>
            <a:pPr marL="294894" lvl="1" indent="0"/>
            <a:r>
              <a:rPr lang="pl-PL" sz="3200" dirty="0"/>
              <a:t>17 czerwca 2020 roku - środa- godz. 9:00</a:t>
            </a:r>
          </a:p>
          <a:p>
            <a:pPr marL="294894" lvl="1" indent="0"/>
            <a:r>
              <a:rPr lang="pl-PL" sz="3200" b="1" dirty="0"/>
              <a:t>Język obcy nowożytny</a:t>
            </a:r>
          </a:p>
          <a:p>
            <a:pPr marL="294894" lvl="1" indent="0"/>
            <a:r>
              <a:rPr lang="pl-PL" sz="3200" dirty="0"/>
              <a:t>18 czerwca 2020 roku – czwartek - godz. 9:00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1820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DAA5C-FAE9-4BDC-83A0-3E9E5B63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Po egzaminie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B3E1E1-6883-4967-8267-6E781647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Członkowie komisji odbierają od zdających arkusze egzaminacyjne oraz karty odpowiedzi a w przypadku matematyki arkusz rozwiązań zadań. Wykonując czynności, o których mowa powyżej, członkowie zespołu nadzorującego mają zakryte usta i nos, a na dłoniach mają rękawiczki. Uczniowie podczas tych czynności mają zakryte usta i nos.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Następnie przewodniczący zezwala zdającym, z wyjątkiem ucznia, który ma być obecny podczas pakowania materiałów egzaminacyjnych (obserwuje proces pakowania materiałów w bezpiecznej odległości), na opuszczenie sali. </a:t>
            </a:r>
          </a:p>
        </p:txBody>
      </p:sp>
    </p:spTree>
    <p:extLst>
      <p:ext uri="{BB962C8B-B14F-4D97-AF65-F5344CB8AC3E}">
        <p14:creationId xmlns:p14="http://schemas.microsoft.com/office/powerpoint/2010/main" val="3719296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4C582-3E16-4562-B629-426AB001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924148"/>
          </a:xfrm>
        </p:spPr>
        <p:txBody>
          <a:bodyPr/>
          <a:lstStyle/>
          <a:p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Obowiązujące zasady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0FDCBB-1EFF-4E25-AD7F-E1FB76D1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6425" cy="5328592"/>
          </a:xfrm>
        </p:spPr>
        <p:txBody>
          <a:bodyPr/>
          <a:lstStyle/>
          <a:p>
            <a:pPr marL="0" indent="0"/>
            <a:endParaRPr lang="pl-PL" dirty="0">
              <a:solidFill>
                <a:srgbClr val="FF0000"/>
              </a:solidFill>
            </a:endParaRPr>
          </a:p>
          <a:p>
            <a:pPr marL="0" indent="0"/>
            <a:r>
              <a:rPr lang="pl-PL" dirty="0">
                <a:solidFill>
                  <a:srgbClr val="FF0000"/>
                </a:solidFill>
              </a:rPr>
              <a:t>1)	zakaz kontaktowania się z innymi zdającymi</a:t>
            </a:r>
          </a:p>
          <a:p>
            <a:pPr marL="0" indent="0"/>
            <a:r>
              <a:rPr lang="pl-PL" dirty="0">
                <a:solidFill>
                  <a:srgbClr val="FF0000"/>
                </a:solidFill>
              </a:rPr>
              <a:t>2)	obowiązek zakrywania ust i nosa w przypadku kontaktu bezpośredniego z nauczycielem, wyjścia do toalety lub wyjścia z sali egzaminacyjnej po zakończeniu pracy z arkuszem egzaminacyjnym</a:t>
            </a:r>
          </a:p>
          <a:p>
            <a:pPr marL="0" indent="0"/>
            <a:endParaRPr lang="pl-PL" sz="2400" dirty="0">
              <a:solidFill>
                <a:srgbClr val="FF0000"/>
              </a:solidFill>
            </a:endParaRP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44712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EE5C0-B972-4348-905F-D59404E2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Obowiązujące zasady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77D1C5-7FF7-4F89-99ED-07346433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3) Niedotykanie dłońmi okolic twarzy, zwłaszcza ust, nosa i oczu, a także przestrzegania higieny kaszlu i oddychania: podczas kaszlu i kichania należy zakryć usta i nos zgiętym łokciem lub chusteczką</a:t>
            </a:r>
          </a:p>
          <a:p>
            <a:pPr marL="514350" indent="-514350">
              <a:buAutoNum type="arabicParenR" startAt="4"/>
            </a:pPr>
            <a:r>
              <a:rPr lang="pl-PL" dirty="0">
                <a:solidFill>
                  <a:srgbClr val="FF0000"/>
                </a:solidFill>
              </a:rPr>
              <a:t>Konieczność zachowania odpowiedniego dystansu od innych zdających  po zakończonym egzaminie</a:t>
            </a:r>
          </a:p>
          <a:p>
            <a:pPr marL="514350" indent="-514350">
              <a:buAutoNum type="arabicParenR" startAt="4"/>
            </a:pPr>
            <a:r>
              <a:rPr lang="pl-PL" dirty="0">
                <a:solidFill>
                  <a:srgbClr val="FF0000"/>
                </a:solidFill>
              </a:rPr>
              <a:t>Nie wolno gromadzić się po skończonym egzaminie na korytarzu, przed szkołą</a:t>
            </a:r>
          </a:p>
        </p:txBody>
      </p:sp>
    </p:spTree>
    <p:extLst>
      <p:ext uri="{BB962C8B-B14F-4D97-AF65-F5344CB8AC3E}">
        <p14:creationId xmlns:p14="http://schemas.microsoft.com/office/powerpoint/2010/main" val="4240558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47F757-60F9-4888-9E55-CE89FD5E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UNIEWAŻNIENIE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2C9180-7DA6-4B25-BD89-74638E2C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388644"/>
          </a:xfrm>
        </p:spPr>
        <p:txBody>
          <a:bodyPr>
            <a:noAutofit/>
          </a:bodyPr>
          <a:lstStyle/>
          <a:p>
            <a:pPr marL="0" indent="0"/>
            <a:r>
              <a:rPr lang="pl-PL" sz="2600" b="1" dirty="0"/>
              <a:t>Egzamin z danego przedmiotu może zostać unieważniony w przypadku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stwierdzenia niesamodzielnego rozwiązywania zadań przez ucznia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 wniesienia lub korzystania przez ucznia w sali egzaminacyjnej z urządzenia telekomunikacyjnego albo materiałów lub przyborów pomocniczych niewymienionych w komunikacie </a:t>
            </a:r>
            <a:br>
              <a:rPr lang="pl-PL" sz="2600" dirty="0"/>
            </a:br>
            <a:r>
              <a:rPr lang="pl-PL" sz="2600" dirty="0"/>
              <a:t>o przyborach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 zakłócania przez ucznia prawidłowego przebiegu egzaminu ósmoklasisty z danego przedmiotu, w sposób utrudniający pracę pozostałym uczniom – przewodniczący zespołu egzaminacyjnego przerywa i unieważnia temu uczniowi egzamin ósmoklasisty z danego przedmiotu. </a:t>
            </a:r>
          </a:p>
        </p:txBody>
      </p:sp>
    </p:spTree>
    <p:extLst>
      <p:ext uri="{BB962C8B-B14F-4D97-AF65-F5344CB8AC3E}">
        <p14:creationId xmlns:p14="http://schemas.microsoft.com/office/powerpoint/2010/main" val="1283022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64909D-0421-43E0-8744-75F1E340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WYNIKI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0BF178-2E23-4A58-ACF0-D4AF6DAE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2764904"/>
          </a:xfrm>
        </p:spPr>
        <p:txBody>
          <a:bodyPr/>
          <a:lstStyle/>
          <a:p>
            <a:pPr marL="82296" indent="0"/>
            <a:r>
              <a:rPr lang="pl-PL" sz="2700" dirty="0"/>
              <a:t>Termin ogłoszenia wyników egzaminu ósmoklasisty:</a:t>
            </a:r>
          </a:p>
          <a:p>
            <a:pPr marL="82296" indent="0" algn="ctr"/>
            <a:r>
              <a:rPr lang="pl-PL" sz="2700" b="1" dirty="0">
                <a:cs typeface="Times New Roman" panose="02020603050405020304" pitchFamily="18" charset="0"/>
              </a:rPr>
              <a:t>do 31 lipca 2020r.</a:t>
            </a:r>
          </a:p>
          <a:p>
            <a:pPr marL="82296" indent="0" algn="ctr"/>
            <a:endParaRPr lang="pl-PL" sz="2700" dirty="0">
              <a:cs typeface="Times New Roman" panose="02020603050405020304" pitchFamily="18" charset="0"/>
            </a:endParaRPr>
          </a:p>
          <a:p>
            <a:pPr marL="82296" indent="0"/>
            <a:r>
              <a:rPr lang="pl-PL" sz="2700" dirty="0"/>
              <a:t>Termin wydania zaświadczeń:</a:t>
            </a:r>
          </a:p>
          <a:p>
            <a:pPr marL="82296" indent="0" algn="ctr"/>
            <a:r>
              <a:rPr lang="pl-PL" sz="2700" b="1" dirty="0">
                <a:cs typeface="Times New Roman" panose="02020603050405020304" pitchFamily="18" charset="0"/>
              </a:rPr>
              <a:t>do 31 lipca 2020r.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53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94C07-7551-4667-A15E-739E5349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TERMINY EGZAMINÓW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E53335-F18E-4FEF-AF5E-EF702244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spcBef>
                <a:spcPts val="300"/>
              </a:spcBef>
              <a:buClr>
                <a:srgbClr val="2DA2BF"/>
              </a:buClr>
              <a:buSzPct val="68000"/>
            </a:pPr>
            <a:r>
              <a:rPr lang="pl-PL" b="1" dirty="0"/>
              <a:t>Terminy dodatkowe</a:t>
            </a:r>
          </a:p>
          <a:p>
            <a:pPr marL="82296" indent="0">
              <a:spcBef>
                <a:spcPts val="300"/>
              </a:spcBef>
              <a:buClr>
                <a:srgbClr val="2DA2BF"/>
              </a:buClr>
              <a:buSzPct val="68000"/>
            </a:pPr>
            <a:r>
              <a:rPr lang="pl-PL" b="1" dirty="0"/>
              <a:t>Język polski </a:t>
            </a:r>
          </a:p>
          <a:p>
            <a:pPr marL="82296" indent="0">
              <a:spcBef>
                <a:spcPts val="300"/>
              </a:spcBef>
              <a:buClr>
                <a:srgbClr val="2DA2BF"/>
              </a:buClr>
              <a:buSzPct val="68000"/>
            </a:pPr>
            <a:r>
              <a:rPr lang="pl-PL" dirty="0"/>
              <a:t>7 lipca 2020 roku – wtorek godz. 9:00 </a:t>
            </a:r>
            <a:br>
              <a:rPr lang="pl-PL" dirty="0"/>
            </a:br>
            <a:r>
              <a:rPr lang="pl-PL" b="1" dirty="0"/>
              <a:t>Matematyka</a:t>
            </a:r>
            <a:r>
              <a:rPr lang="pl-PL" dirty="0"/>
              <a:t> </a:t>
            </a:r>
          </a:p>
          <a:p>
            <a:pPr marL="82296" indent="0">
              <a:spcBef>
                <a:spcPts val="300"/>
              </a:spcBef>
              <a:buClr>
                <a:srgbClr val="2DA2BF"/>
              </a:buClr>
              <a:buSzPct val="68000"/>
            </a:pPr>
            <a:r>
              <a:rPr lang="pl-PL" dirty="0"/>
              <a:t>8 lipca  2020roku – środa  – godz. 9:00 </a:t>
            </a:r>
            <a:br>
              <a:rPr lang="pl-PL" dirty="0"/>
            </a:br>
            <a:r>
              <a:rPr lang="pl-PL" b="1" dirty="0"/>
              <a:t>Język obcy nowożytny   </a:t>
            </a:r>
            <a:br>
              <a:rPr lang="pl-PL" dirty="0"/>
            </a:br>
            <a:r>
              <a:rPr lang="pl-PL" dirty="0"/>
              <a:t>9 lipca 2020  roku – czwartek - godz. 9:00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924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E4B548-64CB-43C4-81D6-F9E39F03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614"/>
            <a:ext cx="8226425" cy="5141168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pl-PL" dirty="0"/>
              <a:t>Do egzaminu ósmoklasisty w terminie dodatkowym przystępuje uczeń, który: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 przyczyn losowych lub zdrowotnych nie przystąpił do egzaminu ósmoklasisty z danego przedmiotu lub przedmiotów w terminie głównym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Przerwał lub któremu przerwano i unieważniono egzamin ósmoklasisty z danego przedmiotu lub przedmiotów w terminie głównym (również z przyczyn losowych lub zdrowotnych).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Do egzaminu ósmoklasisty w terminie dodatkowym przystępuje również uczeń, któremu dyrektor OKE lub dyrektor CKE unieważnił egzamin z danego przedmiotu lub przedmiotów.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Do egzaminu ósmoklasisty w terminie dodatkowym zdający przystępuje w szkole, której jest uczniem.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E0BFF87-FCBC-44CB-8C26-60EEBE44A080}"/>
              </a:ext>
            </a:extLst>
          </p:cNvPr>
          <p:cNvSpPr/>
          <p:nvPr/>
        </p:nvSpPr>
        <p:spPr>
          <a:xfrm>
            <a:off x="1907704" y="476672"/>
            <a:ext cx="4973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TERMIN DODATKOWY</a:t>
            </a:r>
          </a:p>
        </p:txBody>
      </p:sp>
    </p:spTree>
    <p:extLst>
      <p:ext uri="{BB962C8B-B14F-4D97-AF65-F5344CB8AC3E}">
        <p14:creationId xmlns:p14="http://schemas.microsoft.com/office/powerpoint/2010/main" val="385196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09D10-029F-4403-97B0-2F54C94F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400" b="1" dirty="0"/>
              <a:t>CZAS TRWANIA EGZAMINÓW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5667DDB-4740-4FCA-8410-4FE81EAFC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623040"/>
              </p:ext>
            </p:extLst>
          </p:nvPr>
        </p:nvGraphicFramePr>
        <p:xfrm>
          <a:off x="628650" y="2226468"/>
          <a:ext cx="7886700" cy="3434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380215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970004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10120319"/>
                    </a:ext>
                  </a:extLst>
                </a:gridCol>
              </a:tblGrid>
              <a:tr h="110970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PRZEDMIOT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CZAS STANDARDOWY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CZAS DLA UCZNIÓW KORZYSTAJACYCH Z DOSTOSOWAŃ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346089"/>
                  </a:ext>
                </a:extLst>
              </a:tr>
              <a:tr h="77502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JĘZYK POLSKI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120 MINUT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180 MINUT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05560742"/>
                  </a:ext>
                </a:extLst>
              </a:tr>
              <a:tr h="77502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MATEMATYKA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100 MINUT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150 MINUT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7388325"/>
                  </a:ext>
                </a:extLst>
              </a:tr>
              <a:tr h="77502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JĘZYK NOWOŻYTNY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90 MINUT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135 MINUT</a:t>
                      </a:r>
                      <a:endParaRPr lang="pl-PL" sz="2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3125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5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70996-C672-4992-B0A0-C0E9F089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ZWOLNIENIE Z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9F759-3D42-424E-B0E6-19DB9172E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8140"/>
            <a:ext cx="8226425" cy="51292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pl-PL" dirty="0"/>
              <a:t> Laureat i finalista olimpiady przedmiotowej wymienionej w wykazie Olimpiad oraz laureat konkursu przedmiotowego o zasięgu wojewódzkim </a:t>
            </a:r>
            <a:br>
              <a:rPr lang="pl-PL" dirty="0"/>
            </a:br>
            <a:r>
              <a:rPr lang="pl-PL" dirty="0"/>
              <a:t>lub </a:t>
            </a:r>
            <a:r>
              <a:rPr lang="pl-PL" dirty="0" err="1"/>
              <a:t>ponadwojewódzkim</a:t>
            </a:r>
            <a:r>
              <a:rPr lang="pl-PL" dirty="0"/>
              <a:t>, organizowanego z zakresu jednego z przedmiotów objętych egzaminem ósmoklasisty, są zwolnieni z egzaminu ósmoklasisty </a:t>
            </a:r>
            <a:br>
              <a:rPr lang="pl-PL" dirty="0"/>
            </a:br>
            <a:r>
              <a:rPr lang="pl-PL" dirty="0"/>
              <a:t>z tego przedmiotu.</a:t>
            </a:r>
          </a:p>
          <a:p>
            <a:pPr>
              <a:defRPr/>
            </a:pPr>
            <a:endParaRPr lang="pl-PL" dirty="0"/>
          </a:p>
          <a:p>
            <a:pPr marL="342000" indent="-324000">
              <a:buFont typeface="Wingdings" panose="05000000000000000000" pitchFamily="2" charset="2"/>
              <a:buChar char="v"/>
              <a:defRPr/>
            </a:pPr>
            <a:r>
              <a:rPr lang="pl-PL" dirty="0"/>
              <a:t> Zwolnienie następuje na podstawie zaświadczenia stwierdzającego uzyskanie przez ucznia tytułu odpowiednio laureata lub finalisty. </a:t>
            </a:r>
            <a:br>
              <a:rPr lang="pl-PL" dirty="0"/>
            </a:br>
            <a:r>
              <a:rPr lang="pl-PL" dirty="0"/>
              <a:t>Zaświadczenie przedkłada się przewodniczącemu zespołu egzaminacyjnego (Dyrektorowi szkoły)</a:t>
            </a:r>
          </a:p>
          <a:p>
            <a:pPr marL="342000" indent="-324000">
              <a:defRPr/>
            </a:pPr>
            <a:r>
              <a:rPr lang="pl-PL" dirty="0"/>
              <a:t>     do 15 czerwca 2020.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330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ECB6A-7A58-46C0-89F4-9E3D0BDB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PUNKTACJA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358C78-FD49-4B72-A66F-1F866818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1000" cy="4522788"/>
          </a:xfrm>
        </p:spPr>
        <p:txBody>
          <a:bodyPr/>
          <a:lstStyle/>
          <a:p>
            <a:pPr marL="82296" indent="0"/>
            <a:r>
              <a:rPr lang="pl-P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Punkty za egzamin ósmoklasisty 100 pkt </a:t>
            </a:r>
            <a:r>
              <a:rPr lang="pl-PL" dirty="0"/>
              <a:t>	</a:t>
            </a:r>
          </a:p>
          <a:p>
            <a:pPr marL="82296" indent="0"/>
            <a:endParaRPr lang="pl-PL" dirty="0"/>
          </a:p>
          <a:p>
            <a:pPr marL="82296" indent="0"/>
            <a:r>
              <a:rPr lang="pl-PL" sz="2800" b="1" dirty="0"/>
              <a:t>Wynik z języka polskiego 100% x 0,35 = 35 pk</a:t>
            </a:r>
            <a:r>
              <a:rPr lang="pl-PL" sz="2800" dirty="0"/>
              <a:t>t	</a:t>
            </a:r>
          </a:p>
          <a:p>
            <a:pPr marL="82296" indent="0"/>
            <a:endParaRPr lang="pl-PL" sz="2800" dirty="0"/>
          </a:p>
          <a:p>
            <a:pPr marL="82296" indent="0"/>
            <a:r>
              <a:rPr lang="pl-PL" sz="2800" b="1" dirty="0"/>
              <a:t>Wynik z matematyki  100% x 0,35 = 35 pkt </a:t>
            </a:r>
          </a:p>
          <a:p>
            <a:pPr marL="82296" indent="0"/>
            <a:endParaRPr lang="pl-PL" sz="2800" b="1" dirty="0"/>
          </a:p>
          <a:p>
            <a:pPr marL="82296" indent="0"/>
            <a:r>
              <a:rPr lang="pl-PL" sz="2800" b="1" dirty="0"/>
              <a:t>Wynik z języka obcego nowożytnego  100% x 0,3 = 30 pkt </a:t>
            </a:r>
            <a:r>
              <a:rPr lang="pl-PL" sz="2800" dirty="0"/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273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AC4395-225D-4E35-BF1C-1756CD33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140172"/>
          </a:xfrm>
        </p:spPr>
        <p:txBody>
          <a:bodyPr/>
          <a:lstStyle/>
          <a:p>
            <a:r>
              <a:rPr lang="pl-PL" sz="4000" dirty="0"/>
              <a:t>Arkusz egzaminacyjny –</a:t>
            </a:r>
            <a:br>
              <a:rPr lang="pl-PL" sz="4000" dirty="0"/>
            </a:br>
            <a:r>
              <a:rPr lang="pl-PL" sz="4000" dirty="0"/>
              <a:t>język polski, język angielski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94D1169-9A51-4E38-95B1-129B7F1EC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599" y="1688181"/>
            <a:ext cx="7681626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93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1857</Words>
  <Application>Microsoft Office PowerPoint</Application>
  <PresentationFormat>Pokaz na ekranie (4:3)</PresentationFormat>
  <Paragraphs>160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Calibri</vt:lpstr>
      <vt:lpstr>Lucida Sans Unicode</vt:lpstr>
      <vt:lpstr>Symbol</vt:lpstr>
      <vt:lpstr>Times New Roman</vt:lpstr>
      <vt:lpstr>Wingdings</vt:lpstr>
      <vt:lpstr>Motyw pakietu Office</vt:lpstr>
      <vt:lpstr>Prezentacja programu PowerPoint</vt:lpstr>
      <vt:lpstr>INFORMACJE OGÓLNE</vt:lpstr>
      <vt:lpstr>TERMINY EGZAMINÓW </vt:lpstr>
      <vt:lpstr>TERMINY EGZAMINÓW</vt:lpstr>
      <vt:lpstr>Prezentacja programu PowerPoint</vt:lpstr>
      <vt:lpstr>CZAS TRWANIA EGZAMINÓW</vt:lpstr>
      <vt:lpstr>ZWOLNIENIE Z EGZAMINU</vt:lpstr>
      <vt:lpstr>PUNKTACJA</vt:lpstr>
      <vt:lpstr>Arkusz egzaminacyjny – język polski, język angielski </vt:lpstr>
      <vt:lpstr>Arkusz egzaminacyjny matematyka </vt:lpstr>
      <vt:lpstr>W DNIU EGZAMINU</vt:lpstr>
      <vt:lpstr>W dniu egzaminu </vt:lpstr>
      <vt:lpstr>W dniu egzaminu </vt:lpstr>
      <vt:lpstr>W dniu egzaminu </vt:lpstr>
      <vt:lpstr>NA SALĘ NIE WOLNO WNOSIĆ:</vt:lpstr>
      <vt:lpstr>W DNIU EGZAMINU</vt:lpstr>
      <vt:lpstr>W DNIU EGZAMINU</vt:lpstr>
      <vt:lpstr>W DNIU EGZAMINU</vt:lpstr>
      <vt:lpstr>UCZEŃ MA OBOWIĄZEK:</vt:lpstr>
      <vt:lpstr>Postępowanie z arkuszami egzaminacyjnymi  przed rozpoczęciem egzaminu – kodowanie prac</vt:lpstr>
      <vt:lpstr>Postępowanie z arkuszami egzaminacyjnymi przed rozpoczęciem egzaminu – kodowanie prac  </vt:lpstr>
      <vt:lpstr>Postępowanie z arkuszami egzaminacyjnymi przed rozpoczęciem egzaminu – kodowanie prac   </vt:lpstr>
      <vt:lpstr>Prezentacja programu PowerPoint</vt:lpstr>
      <vt:lpstr>Prezentacja programu PowerPoint</vt:lpstr>
      <vt:lpstr>W CZASIE EGZAMINU</vt:lpstr>
      <vt:lpstr>Prezentacja programu PowerPoint</vt:lpstr>
      <vt:lpstr>W CZASIE EGZAMINU</vt:lpstr>
      <vt:lpstr>W CZASIE EGZAMINU</vt:lpstr>
      <vt:lpstr>W CZASIE EGZAMINU</vt:lpstr>
      <vt:lpstr>Po egzaminie</vt:lpstr>
      <vt:lpstr> Obowiązujące zasady </vt:lpstr>
      <vt:lpstr>Obowiązujące zasady </vt:lpstr>
      <vt:lpstr>UNIEWAŻNIENIE EGZAMINU</vt:lpstr>
      <vt:lpstr>WYNIKI EGZAMINU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Samsung</dc:creator>
  <cp:lastModifiedBy>Joanna Pieńkowska</cp:lastModifiedBy>
  <cp:revision>783</cp:revision>
  <cp:lastPrinted>2019-02-22T10:05:23Z</cp:lastPrinted>
  <dcterms:created xsi:type="dcterms:W3CDTF">2013-08-29T18:41:56Z</dcterms:created>
  <dcterms:modified xsi:type="dcterms:W3CDTF">2020-06-02T11:00:49Z</dcterms:modified>
</cp:coreProperties>
</file>